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53" r:id="rId2"/>
  </p:sldMasterIdLst>
  <p:notesMasterIdLst>
    <p:notesMasterId r:id="rId47"/>
  </p:notesMasterIdLst>
  <p:handoutMasterIdLst>
    <p:handoutMasterId r:id="rId48"/>
  </p:handoutMasterIdLst>
  <p:sldIdLst>
    <p:sldId id="322" r:id="rId3"/>
    <p:sldId id="259" r:id="rId4"/>
    <p:sldId id="363" r:id="rId5"/>
    <p:sldId id="416" r:id="rId6"/>
    <p:sldId id="417" r:id="rId7"/>
    <p:sldId id="370" r:id="rId8"/>
    <p:sldId id="376" r:id="rId9"/>
    <p:sldId id="372" r:id="rId10"/>
    <p:sldId id="377" r:id="rId11"/>
    <p:sldId id="378" r:id="rId12"/>
    <p:sldId id="373" r:id="rId13"/>
    <p:sldId id="403" r:id="rId14"/>
    <p:sldId id="402" r:id="rId15"/>
    <p:sldId id="371" r:id="rId16"/>
    <p:sldId id="382" r:id="rId17"/>
    <p:sldId id="379" r:id="rId18"/>
    <p:sldId id="380" r:id="rId19"/>
    <p:sldId id="383" r:id="rId20"/>
    <p:sldId id="384" r:id="rId21"/>
    <p:sldId id="418" r:id="rId22"/>
    <p:sldId id="387" r:id="rId23"/>
    <p:sldId id="385" r:id="rId24"/>
    <p:sldId id="388" r:id="rId25"/>
    <p:sldId id="419" r:id="rId26"/>
    <p:sldId id="369" r:id="rId27"/>
    <p:sldId id="405" r:id="rId28"/>
    <p:sldId id="406" r:id="rId29"/>
    <p:sldId id="407" r:id="rId30"/>
    <p:sldId id="389" r:id="rId31"/>
    <p:sldId id="393" r:id="rId32"/>
    <p:sldId id="408" r:id="rId33"/>
    <p:sldId id="394" r:id="rId34"/>
    <p:sldId id="395" r:id="rId35"/>
    <p:sldId id="396" r:id="rId36"/>
    <p:sldId id="397" r:id="rId37"/>
    <p:sldId id="398" r:id="rId38"/>
    <p:sldId id="399" r:id="rId39"/>
    <p:sldId id="409" r:id="rId40"/>
    <p:sldId id="410" r:id="rId41"/>
    <p:sldId id="412" r:id="rId42"/>
    <p:sldId id="413" r:id="rId43"/>
    <p:sldId id="414" r:id="rId44"/>
    <p:sldId id="411" r:id="rId45"/>
    <p:sldId id="415" r:id="rId4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73D2E8"/>
    <a:srgbClr val="61C09E"/>
    <a:srgbClr val="C1D9DF"/>
    <a:srgbClr val="E29544"/>
    <a:srgbClr val="FCF5ED"/>
    <a:srgbClr val="E3893D"/>
    <a:srgbClr val="003A8F"/>
    <a:srgbClr val="E47C37"/>
    <a:srgbClr val="00449A"/>
    <a:srgbClr val="0064B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8D230F3-CF80-4859-8CE7-A43EE81993B5}" styleName="浅色样式 1 - 强调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A488322-F2BA-4B5B-9748-0D474271808F}" styleName="中度样式 3 - 强调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912C8C85-51F0-491E-9774-3900AFEF0FD7}" styleName="浅色样式 2 - 强调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EB9631B5-78F2-41C9-869B-9F39066F8104}" styleName="中度样式 3 - 强调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87130"/>
  </p:normalViewPr>
  <p:slideViewPr>
    <p:cSldViewPr snapToGrid="0" snapToObjects="1">
      <p:cViewPr varScale="1">
        <p:scale>
          <a:sx n="90" d="100"/>
          <a:sy n="90" d="100"/>
        </p:scale>
        <p:origin x="53" y="53"/>
      </p:cViewPr>
      <p:guideLst/>
    </p:cSldViewPr>
  </p:slideViewPr>
  <p:notesTextViewPr>
    <p:cViewPr>
      <p:scale>
        <a:sx n="1" d="1"/>
        <a:sy n="1" d="1"/>
      </p:scale>
      <p:origin x="0" y="0"/>
    </p:cViewPr>
  </p:notesTextViewPr>
  <p:sorterViewPr>
    <p:cViewPr>
      <p:scale>
        <a:sx n="200" d="100"/>
        <a:sy n="200" d="100"/>
      </p:scale>
      <p:origin x="0" y="0"/>
    </p:cViewPr>
  </p:sorterViewPr>
  <p:notesViewPr>
    <p:cSldViewPr snapToGrid="0" snapToObjects="1">
      <p:cViewPr varScale="1">
        <p:scale>
          <a:sx n="172" d="100"/>
          <a:sy n="172" d="100"/>
        </p:scale>
        <p:origin x="2264" y="20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notesMaster" Target="notesMasters/notesMaster1.xml"/><Relationship Id="rId50"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handoutMaster" Target="handoutMasters/handoutMaster1.xml"/><Relationship Id="rId8" Type="http://schemas.openxmlformats.org/officeDocument/2006/relationships/slide" Target="slides/slide6.xml"/><Relationship Id="rId51"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1">
  <dgm:title val=""/>
  <dgm:desc val=""/>
  <dgm:catLst>
    <dgm:cat type="colorful" pri="10100"/>
  </dgm:catLst>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DA8D5AE0-6FDC-455A-BDF3-926898FC4FD3}" type="doc">
      <dgm:prSet loTypeId="urn:microsoft.com/office/officeart/2005/8/layout/list1#1" loCatId="list" qsTypeId="urn:microsoft.com/office/officeart/2005/8/quickstyle/simple1#2" qsCatId="simple" csTypeId="urn:microsoft.com/office/officeart/2005/8/colors/accent1_2#2" csCatId="accent1" phldr="1"/>
      <dgm:spPr/>
      <dgm:t>
        <a:bodyPr/>
        <a:lstStyle/>
        <a:p>
          <a:endParaRPr lang="zh-CN" altLang="en-US"/>
        </a:p>
      </dgm:t>
    </dgm:pt>
    <dgm:pt modelId="{82FD31EC-8703-4F75-A1C6-C90B5F48BA36}">
      <dgm:prSet phldrT="[文本]"/>
      <dgm:spPr/>
      <dgm:t>
        <a:bodyPr/>
        <a:lstStyle/>
        <a:p>
          <a:r>
            <a:rPr lang="zh-CN" b="1" dirty="0"/>
            <a:t>数据清理</a:t>
          </a:r>
          <a:endParaRPr lang="zh-CN" altLang="en-US" b="1" dirty="0"/>
        </a:p>
      </dgm:t>
    </dgm:pt>
    <dgm:pt modelId="{1DE9F69B-146E-41B0-983A-E47AA002C326}" type="parTrans" cxnId="{7C7E515E-00A6-4F82-87E3-852D4282949C}">
      <dgm:prSet/>
      <dgm:spPr/>
      <dgm:t>
        <a:bodyPr/>
        <a:lstStyle/>
        <a:p>
          <a:endParaRPr lang="zh-CN" altLang="en-US"/>
        </a:p>
      </dgm:t>
    </dgm:pt>
    <dgm:pt modelId="{047C3118-5D94-4CB5-9C68-FCBEEA6BC1E5}" type="sibTrans" cxnId="{7C7E515E-00A6-4F82-87E3-852D4282949C}">
      <dgm:prSet/>
      <dgm:spPr/>
      <dgm:t>
        <a:bodyPr/>
        <a:lstStyle/>
        <a:p>
          <a:endParaRPr lang="zh-CN" altLang="en-US"/>
        </a:p>
      </dgm:t>
    </dgm:pt>
    <dgm:pt modelId="{F19BD321-861F-4CDF-A7C5-EDC8F2139136}">
      <dgm:prSet phldrT="[文本]"/>
      <dgm:spPr/>
      <dgm:t>
        <a:bodyPr/>
        <a:lstStyle/>
        <a:p>
          <a:r>
            <a:rPr lang="zh-CN" b="1" dirty="0"/>
            <a:t>数据变换</a:t>
          </a:r>
          <a:endParaRPr lang="zh-CN" altLang="en-US" b="1" dirty="0"/>
        </a:p>
      </dgm:t>
    </dgm:pt>
    <dgm:pt modelId="{F6D287F2-515A-4383-B2D2-93BC920DBE74}" type="parTrans" cxnId="{2E5B9094-7150-4871-B2D7-DFFB90F9BC5A}">
      <dgm:prSet/>
      <dgm:spPr/>
      <dgm:t>
        <a:bodyPr/>
        <a:lstStyle/>
        <a:p>
          <a:endParaRPr lang="zh-CN" altLang="en-US"/>
        </a:p>
      </dgm:t>
    </dgm:pt>
    <dgm:pt modelId="{F843B5E1-E495-48F6-9395-DD92972162C8}" type="sibTrans" cxnId="{2E5B9094-7150-4871-B2D7-DFFB90F9BC5A}">
      <dgm:prSet/>
      <dgm:spPr/>
      <dgm:t>
        <a:bodyPr/>
        <a:lstStyle/>
        <a:p>
          <a:endParaRPr lang="zh-CN" altLang="en-US"/>
        </a:p>
      </dgm:t>
    </dgm:pt>
    <dgm:pt modelId="{AA38C1B0-C116-4575-AD4E-E19B385471EC}">
      <dgm:prSet phldrT="[文本]"/>
      <dgm:spPr/>
      <dgm:t>
        <a:bodyPr/>
        <a:lstStyle/>
        <a:p>
          <a:r>
            <a:rPr lang="zh-CN" b="1" dirty="0"/>
            <a:t>数据归约</a:t>
          </a:r>
          <a:endParaRPr lang="zh-CN" altLang="en-US" b="1" dirty="0"/>
        </a:p>
      </dgm:t>
    </dgm:pt>
    <dgm:pt modelId="{1BB5CB25-1EAA-4A98-A6C3-AE5560CB132B}" type="parTrans" cxnId="{309030CA-D0A2-4C78-B060-D927C246F4DB}">
      <dgm:prSet/>
      <dgm:spPr/>
      <dgm:t>
        <a:bodyPr/>
        <a:lstStyle/>
        <a:p>
          <a:endParaRPr lang="zh-CN" altLang="en-US"/>
        </a:p>
      </dgm:t>
    </dgm:pt>
    <dgm:pt modelId="{578DB127-17E4-4915-B4FB-F39110268E7D}" type="sibTrans" cxnId="{309030CA-D0A2-4C78-B060-D927C246F4DB}">
      <dgm:prSet/>
      <dgm:spPr/>
      <dgm:t>
        <a:bodyPr/>
        <a:lstStyle/>
        <a:p>
          <a:endParaRPr lang="zh-CN" altLang="en-US"/>
        </a:p>
      </dgm:t>
    </dgm:pt>
    <dgm:pt modelId="{38B18B7A-C18A-4CEC-8F56-83B17C378F2A}">
      <dgm:prSet/>
      <dgm:spPr/>
      <dgm:t>
        <a:bodyPr/>
        <a:lstStyle/>
        <a:p>
          <a:r>
            <a:rPr lang="zh-CN" b="1" dirty="0"/>
            <a:t>数据集成</a:t>
          </a:r>
          <a:endParaRPr lang="zh-CN" altLang="en-US" b="1" dirty="0"/>
        </a:p>
      </dgm:t>
    </dgm:pt>
    <dgm:pt modelId="{5F476B7E-7130-4F42-B73D-7CBF00403E0D}" type="parTrans" cxnId="{0F80E388-0DF0-4B57-8A37-8642AE1E7726}">
      <dgm:prSet/>
      <dgm:spPr/>
      <dgm:t>
        <a:bodyPr/>
        <a:lstStyle/>
        <a:p>
          <a:endParaRPr lang="zh-CN" altLang="en-US"/>
        </a:p>
      </dgm:t>
    </dgm:pt>
    <dgm:pt modelId="{BD5A2529-180F-4559-943A-820346D0FA3E}" type="sibTrans" cxnId="{0F80E388-0DF0-4B57-8A37-8642AE1E7726}">
      <dgm:prSet/>
      <dgm:spPr/>
      <dgm:t>
        <a:bodyPr/>
        <a:lstStyle/>
        <a:p>
          <a:endParaRPr lang="zh-CN" altLang="en-US"/>
        </a:p>
      </dgm:t>
    </dgm:pt>
    <dgm:pt modelId="{50D51410-88C8-4050-9246-14A6A6FF9E7A}">
      <dgm:prSet/>
      <dgm:spPr>
        <a:noFill/>
      </dgm:spPr>
      <dgm:t>
        <a:bodyPr/>
        <a:lstStyle/>
        <a:p>
          <a:endParaRPr lang="zh-CN" altLang="en-US"/>
        </a:p>
      </dgm:t>
    </dgm:pt>
    <dgm:pt modelId="{90335D44-AEEF-46E7-8549-742A7D3D08AD}" type="parTrans" cxnId="{51520CB6-8FE1-4F83-A503-E9C4984D3DB6}">
      <dgm:prSet/>
      <dgm:spPr/>
      <dgm:t>
        <a:bodyPr/>
        <a:lstStyle/>
        <a:p>
          <a:endParaRPr lang="zh-CN" altLang="en-US"/>
        </a:p>
      </dgm:t>
    </dgm:pt>
    <dgm:pt modelId="{F4A0E0D3-FEB0-4F92-AC86-2CD0E9210284}" type="sibTrans" cxnId="{51520CB6-8FE1-4F83-A503-E9C4984D3DB6}">
      <dgm:prSet/>
      <dgm:spPr/>
      <dgm:t>
        <a:bodyPr/>
        <a:lstStyle/>
        <a:p>
          <a:endParaRPr lang="zh-CN" altLang="en-US"/>
        </a:p>
      </dgm:t>
    </dgm:pt>
    <dgm:pt modelId="{4F0F7466-FD60-4F58-959D-CF69464AD31F}" type="pres">
      <dgm:prSet presAssocID="{DA8D5AE0-6FDC-455A-BDF3-926898FC4FD3}" presName="linear" presStyleCnt="0">
        <dgm:presLayoutVars>
          <dgm:dir/>
          <dgm:animLvl val="lvl"/>
          <dgm:resizeHandles val="exact"/>
        </dgm:presLayoutVars>
      </dgm:prSet>
      <dgm:spPr/>
    </dgm:pt>
    <dgm:pt modelId="{BA43F28B-1C88-4188-8F22-82FE0AAE672E}" type="pres">
      <dgm:prSet presAssocID="{82FD31EC-8703-4F75-A1C6-C90B5F48BA36}" presName="parentLin" presStyleCnt="0"/>
      <dgm:spPr/>
    </dgm:pt>
    <dgm:pt modelId="{362B8515-7DBC-409E-8373-5337BA133457}" type="pres">
      <dgm:prSet presAssocID="{82FD31EC-8703-4F75-A1C6-C90B5F48BA36}" presName="parentLeftMargin" presStyleLbl="node1" presStyleIdx="0" presStyleCnt="4"/>
      <dgm:spPr/>
    </dgm:pt>
    <dgm:pt modelId="{70978F3A-7CD9-48A3-9716-B3C8DE94A349}" type="pres">
      <dgm:prSet presAssocID="{82FD31EC-8703-4F75-A1C6-C90B5F48BA36}" presName="parentText" presStyleLbl="node1" presStyleIdx="0" presStyleCnt="4" custScaleX="23849">
        <dgm:presLayoutVars>
          <dgm:chMax val="0"/>
          <dgm:bulletEnabled val="1"/>
        </dgm:presLayoutVars>
      </dgm:prSet>
      <dgm:spPr/>
    </dgm:pt>
    <dgm:pt modelId="{3B214FAA-6B49-4E37-B204-72ADC6296FAC}" type="pres">
      <dgm:prSet presAssocID="{82FD31EC-8703-4F75-A1C6-C90B5F48BA36}" presName="negativeSpace" presStyleCnt="0"/>
      <dgm:spPr/>
    </dgm:pt>
    <dgm:pt modelId="{01469CD5-8BA0-4EAC-9011-540CAE689AFD}" type="pres">
      <dgm:prSet presAssocID="{82FD31EC-8703-4F75-A1C6-C90B5F48BA36}" presName="childText" presStyleLbl="conFgAcc1" presStyleIdx="0" presStyleCnt="4">
        <dgm:presLayoutVars>
          <dgm:bulletEnabled val="1"/>
        </dgm:presLayoutVars>
      </dgm:prSet>
      <dgm:spPr/>
    </dgm:pt>
    <dgm:pt modelId="{9C4E3481-C114-47FF-A3C7-F0048F585C1C}" type="pres">
      <dgm:prSet presAssocID="{047C3118-5D94-4CB5-9C68-FCBEEA6BC1E5}" presName="spaceBetweenRectangles" presStyleCnt="0"/>
      <dgm:spPr/>
    </dgm:pt>
    <dgm:pt modelId="{F52E5F41-F421-405F-9466-D88EDAE0CAB9}" type="pres">
      <dgm:prSet presAssocID="{38B18B7A-C18A-4CEC-8F56-83B17C378F2A}" presName="parentLin" presStyleCnt="0"/>
      <dgm:spPr/>
    </dgm:pt>
    <dgm:pt modelId="{AE2D5969-7060-4F4F-BDC7-D8AFED469C93}" type="pres">
      <dgm:prSet presAssocID="{38B18B7A-C18A-4CEC-8F56-83B17C378F2A}" presName="parentLeftMargin" presStyleLbl="node1" presStyleIdx="0" presStyleCnt="4"/>
      <dgm:spPr/>
    </dgm:pt>
    <dgm:pt modelId="{D46D11A4-1041-40F8-87B8-DED0F54BFFE0}" type="pres">
      <dgm:prSet presAssocID="{38B18B7A-C18A-4CEC-8F56-83B17C378F2A}" presName="parentText" presStyleLbl="node1" presStyleIdx="1" presStyleCnt="4" custScaleX="23849">
        <dgm:presLayoutVars>
          <dgm:chMax val="0"/>
          <dgm:bulletEnabled val="1"/>
        </dgm:presLayoutVars>
      </dgm:prSet>
      <dgm:spPr/>
    </dgm:pt>
    <dgm:pt modelId="{2BA51C5C-7EEC-46E1-8013-46859BF0B555}" type="pres">
      <dgm:prSet presAssocID="{38B18B7A-C18A-4CEC-8F56-83B17C378F2A}" presName="negativeSpace" presStyleCnt="0"/>
      <dgm:spPr/>
    </dgm:pt>
    <dgm:pt modelId="{AC17E7DA-7560-4724-BCFA-1252E788EF52}" type="pres">
      <dgm:prSet presAssocID="{38B18B7A-C18A-4CEC-8F56-83B17C378F2A}" presName="childText" presStyleLbl="conFgAcc1" presStyleIdx="1" presStyleCnt="4">
        <dgm:presLayoutVars>
          <dgm:bulletEnabled val="1"/>
        </dgm:presLayoutVars>
      </dgm:prSet>
      <dgm:spPr>
        <a:noFill/>
      </dgm:spPr>
    </dgm:pt>
    <dgm:pt modelId="{B989ABBA-8EB4-4715-99AC-CFE7080BEBF3}" type="pres">
      <dgm:prSet presAssocID="{BD5A2529-180F-4559-943A-820346D0FA3E}" presName="spaceBetweenRectangles" presStyleCnt="0"/>
      <dgm:spPr/>
    </dgm:pt>
    <dgm:pt modelId="{DF63FF5E-1155-4286-96D3-7227196AC7C0}" type="pres">
      <dgm:prSet presAssocID="{F19BD321-861F-4CDF-A7C5-EDC8F2139136}" presName="parentLin" presStyleCnt="0"/>
      <dgm:spPr/>
    </dgm:pt>
    <dgm:pt modelId="{61363915-A73B-4769-92D9-B6081667EDDA}" type="pres">
      <dgm:prSet presAssocID="{F19BD321-861F-4CDF-A7C5-EDC8F2139136}" presName="parentLeftMargin" presStyleLbl="node1" presStyleIdx="1" presStyleCnt="4"/>
      <dgm:spPr/>
    </dgm:pt>
    <dgm:pt modelId="{5EF8F3E0-1B48-49A0-9F4F-61E8378211C6}" type="pres">
      <dgm:prSet presAssocID="{F19BD321-861F-4CDF-A7C5-EDC8F2139136}" presName="parentText" presStyleLbl="node1" presStyleIdx="2" presStyleCnt="4" custScaleX="23849">
        <dgm:presLayoutVars>
          <dgm:chMax val="0"/>
          <dgm:bulletEnabled val="1"/>
        </dgm:presLayoutVars>
      </dgm:prSet>
      <dgm:spPr/>
    </dgm:pt>
    <dgm:pt modelId="{0E80BEAB-2F25-47BA-955B-99652DF47E5C}" type="pres">
      <dgm:prSet presAssocID="{F19BD321-861F-4CDF-A7C5-EDC8F2139136}" presName="negativeSpace" presStyleCnt="0"/>
      <dgm:spPr/>
    </dgm:pt>
    <dgm:pt modelId="{E1A49483-BF5E-468C-8E26-DD348C44E747}" type="pres">
      <dgm:prSet presAssocID="{F19BD321-861F-4CDF-A7C5-EDC8F2139136}" presName="childText" presStyleLbl="conFgAcc1" presStyleIdx="2" presStyleCnt="4">
        <dgm:presLayoutVars>
          <dgm:bulletEnabled val="1"/>
        </dgm:presLayoutVars>
      </dgm:prSet>
      <dgm:spPr>
        <a:noFill/>
      </dgm:spPr>
    </dgm:pt>
    <dgm:pt modelId="{246B9738-B873-4B50-92FB-F2E693926B7F}" type="pres">
      <dgm:prSet presAssocID="{F843B5E1-E495-48F6-9395-DD92972162C8}" presName="spaceBetweenRectangles" presStyleCnt="0"/>
      <dgm:spPr/>
    </dgm:pt>
    <dgm:pt modelId="{85DBF472-ABD4-4446-9BD4-2F5B40795732}" type="pres">
      <dgm:prSet presAssocID="{AA38C1B0-C116-4575-AD4E-E19B385471EC}" presName="parentLin" presStyleCnt="0"/>
      <dgm:spPr/>
    </dgm:pt>
    <dgm:pt modelId="{D4F69C28-9B6B-4D19-AD8B-6B369FAFBA40}" type="pres">
      <dgm:prSet presAssocID="{AA38C1B0-C116-4575-AD4E-E19B385471EC}" presName="parentLeftMargin" presStyleLbl="node1" presStyleIdx="2" presStyleCnt="4"/>
      <dgm:spPr/>
    </dgm:pt>
    <dgm:pt modelId="{624A369E-D60B-4A9C-9B15-3AC5DFD74FCB}" type="pres">
      <dgm:prSet presAssocID="{AA38C1B0-C116-4575-AD4E-E19B385471EC}" presName="parentText" presStyleLbl="node1" presStyleIdx="3" presStyleCnt="4" custScaleX="23849">
        <dgm:presLayoutVars>
          <dgm:chMax val="0"/>
          <dgm:bulletEnabled val="1"/>
        </dgm:presLayoutVars>
      </dgm:prSet>
      <dgm:spPr/>
    </dgm:pt>
    <dgm:pt modelId="{D9083D98-A7A6-4BF2-A0EC-8A16077FDAC5}" type="pres">
      <dgm:prSet presAssocID="{AA38C1B0-C116-4575-AD4E-E19B385471EC}" presName="negativeSpace" presStyleCnt="0"/>
      <dgm:spPr/>
    </dgm:pt>
    <dgm:pt modelId="{C444C758-E164-47F3-840F-DC4C1ABE7B85}" type="pres">
      <dgm:prSet presAssocID="{AA38C1B0-C116-4575-AD4E-E19B385471EC}" presName="childText" presStyleLbl="conFgAcc1" presStyleIdx="3" presStyleCnt="4">
        <dgm:presLayoutVars>
          <dgm:bulletEnabled val="1"/>
        </dgm:presLayoutVars>
      </dgm:prSet>
      <dgm:spPr>
        <a:noFill/>
      </dgm:spPr>
    </dgm:pt>
  </dgm:ptLst>
  <dgm:cxnLst>
    <dgm:cxn modelId="{887D5904-B292-434A-8FFC-71F3E027D4E4}" type="presOf" srcId="{50D51410-88C8-4050-9246-14A6A6FF9E7A}" destId="{01469CD5-8BA0-4EAC-9011-540CAE689AFD}" srcOrd="0" destOrd="0" presId="urn:microsoft.com/office/officeart/2005/8/layout/list1#1"/>
    <dgm:cxn modelId="{B0990805-3C7F-45F5-98AB-805BDAC7AEC7}" type="presOf" srcId="{F19BD321-861F-4CDF-A7C5-EDC8F2139136}" destId="{5EF8F3E0-1B48-49A0-9F4F-61E8378211C6}" srcOrd="1" destOrd="0" presId="urn:microsoft.com/office/officeart/2005/8/layout/list1#1"/>
    <dgm:cxn modelId="{0C381709-C287-4BCA-BE90-C780821CCC0C}" type="presOf" srcId="{38B18B7A-C18A-4CEC-8F56-83B17C378F2A}" destId="{AE2D5969-7060-4F4F-BDC7-D8AFED469C93}" srcOrd="0" destOrd="0" presId="urn:microsoft.com/office/officeart/2005/8/layout/list1#1"/>
    <dgm:cxn modelId="{7C7E515E-00A6-4F82-87E3-852D4282949C}" srcId="{DA8D5AE0-6FDC-455A-BDF3-926898FC4FD3}" destId="{82FD31EC-8703-4F75-A1C6-C90B5F48BA36}" srcOrd="0" destOrd="0" parTransId="{1DE9F69B-146E-41B0-983A-E47AA002C326}" sibTransId="{047C3118-5D94-4CB5-9C68-FCBEEA6BC1E5}"/>
    <dgm:cxn modelId="{0F80E388-0DF0-4B57-8A37-8642AE1E7726}" srcId="{DA8D5AE0-6FDC-455A-BDF3-926898FC4FD3}" destId="{38B18B7A-C18A-4CEC-8F56-83B17C378F2A}" srcOrd="1" destOrd="0" parTransId="{5F476B7E-7130-4F42-B73D-7CBF00403E0D}" sibTransId="{BD5A2529-180F-4559-943A-820346D0FA3E}"/>
    <dgm:cxn modelId="{EC442E8A-14E2-458D-AF8C-D505D1DC442A}" type="presOf" srcId="{38B18B7A-C18A-4CEC-8F56-83B17C378F2A}" destId="{D46D11A4-1041-40F8-87B8-DED0F54BFFE0}" srcOrd="1" destOrd="0" presId="urn:microsoft.com/office/officeart/2005/8/layout/list1#1"/>
    <dgm:cxn modelId="{2E5B9094-7150-4871-B2D7-DFFB90F9BC5A}" srcId="{DA8D5AE0-6FDC-455A-BDF3-926898FC4FD3}" destId="{F19BD321-861F-4CDF-A7C5-EDC8F2139136}" srcOrd="2" destOrd="0" parTransId="{F6D287F2-515A-4383-B2D2-93BC920DBE74}" sibTransId="{F843B5E1-E495-48F6-9395-DD92972162C8}"/>
    <dgm:cxn modelId="{010F6C9F-FE1F-4374-A9FB-6493AF0576E4}" type="presOf" srcId="{82FD31EC-8703-4F75-A1C6-C90B5F48BA36}" destId="{362B8515-7DBC-409E-8373-5337BA133457}" srcOrd="0" destOrd="0" presId="urn:microsoft.com/office/officeart/2005/8/layout/list1#1"/>
    <dgm:cxn modelId="{8B7456A1-D7FE-4EB9-BBC1-4ED5E06EE4E8}" type="presOf" srcId="{AA38C1B0-C116-4575-AD4E-E19B385471EC}" destId="{624A369E-D60B-4A9C-9B15-3AC5DFD74FCB}" srcOrd="1" destOrd="0" presId="urn:microsoft.com/office/officeart/2005/8/layout/list1#1"/>
    <dgm:cxn modelId="{E5A580A5-9CC6-4A9A-8D82-C92BE2B1B730}" type="presOf" srcId="{DA8D5AE0-6FDC-455A-BDF3-926898FC4FD3}" destId="{4F0F7466-FD60-4F58-959D-CF69464AD31F}" srcOrd="0" destOrd="0" presId="urn:microsoft.com/office/officeart/2005/8/layout/list1#1"/>
    <dgm:cxn modelId="{D5924AAB-C30F-4F2E-A618-1E6067E075D2}" type="presOf" srcId="{AA38C1B0-C116-4575-AD4E-E19B385471EC}" destId="{D4F69C28-9B6B-4D19-AD8B-6B369FAFBA40}" srcOrd="0" destOrd="0" presId="urn:microsoft.com/office/officeart/2005/8/layout/list1#1"/>
    <dgm:cxn modelId="{51520CB6-8FE1-4F83-A503-E9C4984D3DB6}" srcId="{82FD31EC-8703-4F75-A1C6-C90B5F48BA36}" destId="{50D51410-88C8-4050-9246-14A6A6FF9E7A}" srcOrd="0" destOrd="0" parTransId="{90335D44-AEEF-46E7-8549-742A7D3D08AD}" sibTransId="{F4A0E0D3-FEB0-4F92-AC86-2CD0E9210284}"/>
    <dgm:cxn modelId="{30B918C2-FB50-42AB-A2AD-B8C414CA1463}" type="presOf" srcId="{F19BD321-861F-4CDF-A7C5-EDC8F2139136}" destId="{61363915-A73B-4769-92D9-B6081667EDDA}" srcOrd="0" destOrd="0" presId="urn:microsoft.com/office/officeart/2005/8/layout/list1#1"/>
    <dgm:cxn modelId="{309030CA-D0A2-4C78-B060-D927C246F4DB}" srcId="{DA8D5AE0-6FDC-455A-BDF3-926898FC4FD3}" destId="{AA38C1B0-C116-4575-AD4E-E19B385471EC}" srcOrd="3" destOrd="0" parTransId="{1BB5CB25-1EAA-4A98-A6C3-AE5560CB132B}" sibTransId="{578DB127-17E4-4915-B4FB-F39110268E7D}"/>
    <dgm:cxn modelId="{18F9C1D6-2A4A-41D2-865F-D73ACD729460}" type="presOf" srcId="{82FD31EC-8703-4F75-A1C6-C90B5F48BA36}" destId="{70978F3A-7CD9-48A3-9716-B3C8DE94A349}" srcOrd="1" destOrd="0" presId="urn:microsoft.com/office/officeart/2005/8/layout/list1#1"/>
    <dgm:cxn modelId="{EB9BB071-5C79-4EB3-AD4F-794779581B07}" type="presParOf" srcId="{4F0F7466-FD60-4F58-959D-CF69464AD31F}" destId="{BA43F28B-1C88-4188-8F22-82FE0AAE672E}" srcOrd="0" destOrd="0" presId="urn:microsoft.com/office/officeart/2005/8/layout/list1#1"/>
    <dgm:cxn modelId="{189A0C9B-690B-49B5-BBFF-8684CD254190}" type="presParOf" srcId="{BA43F28B-1C88-4188-8F22-82FE0AAE672E}" destId="{362B8515-7DBC-409E-8373-5337BA133457}" srcOrd="0" destOrd="0" presId="urn:microsoft.com/office/officeart/2005/8/layout/list1#1"/>
    <dgm:cxn modelId="{71AB8178-CDAE-4F25-B2A5-135BB0B8B14F}" type="presParOf" srcId="{BA43F28B-1C88-4188-8F22-82FE0AAE672E}" destId="{70978F3A-7CD9-48A3-9716-B3C8DE94A349}" srcOrd="1" destOrd="0" presId="urn:microsoft.com/office/officeart/2005/8/layout/list1#1"/>
    <dgm:cxn modelId="{3DEBFD6E-6B3F-477F-841B-18DCDF360155}" type="presParOf" srcId="{4F0F7466-FD60-4F58-959D-CF69464AD31F}" destId="{3B214FAA-6B49-4E37-B204-72ADC6296FAC}" srcOrd="1" destOrd="0" presId="urn:microsoft.com/office/officeart/2005/8/layout/list1#1"/>
    <dgm:cxn modelId="{371F27D5-6248-4A87-B65A-0F039D434BAC}" type="presParOf" srcId="{4F0F7466-FD60-4F58-959D-CF69464AD31F}" destId="{01469CD5-8BA0-4EAC-9011-540CAE689AFD}" srcOrd="2" destOrd="0" presId="urn:microsoft.com/office/officeart/2005/8/layout/list1#1"/>
    <dgm:cxn modelId="{067DE9D6-52B5-4FB9-B331-64B1E326140E}" type="presParOf" srcId="{4F0F7466-FD60-4F58-959D-CF69464AD31F}" destId="{9C4E3481-C114-47FF-A3C7-F0048F585C1C}" srcOrd="3" destOrd="0" presId="urn:microsoft.com/office/officeart/2005/8/layout/list1#1"/>
    <dgm:cxn modelId="{09649A58-705E-4152-B959-AAB2D1C5427F}" type="presParOf" srcId="{4F0F7466-FD60-4F58-959D-CF69464AD31F}" destId="{F52E5F41-F421-405F-9466-D88EDAE0CAB9}" srcOrd="4" destOrd="0" presId="urn:microsoft.com/office/officeart/2005/8/layout/list1#1"/>
    <dgm:cxn modelId="{AA0C60E3-4FC9-4428-91CB-F9648CDB52CD}" type="presParOf" srcId="{F52E5F41-F421-405F-9466-D88EDAE0CAB9}" destId="{AE2D5969-7060-4F4F-BDC7-D8AFED469C93}" srcOrd="0" destOrd="0" presId="urn:microsoft.com/office/officeart/2005/8/layout/list1#1"/>
    <dgm:cxn modelId="{143F25FE-0A0F-4B76-B12E-D684AFD56D5C}" type="presParOf" srcId="{F52E5F41-F421-405F-9466-D88EDAE0CAB9}" destId="{D46D11A4-1041-40F8-87B8-DED0F54BFFE0}" srcOrd="1" destOrd="0" presId="urn:microsoft.com/office/officeart/2005/8/layout/list1#1"/>
    <dgm:cxn modelId="{A710F9CD-EB5E-42AE-AEDF-314BB98245A8}" type="presParOf" srcId="{4F0F7466-FD60-4F58-959D-CF69464AD31F}" destId="{2BA51C5C-7EEC-46E1-8013-46859BF0B555}" srcOrd="5" destOrd="0" presId="urn:microsoft.com/office/officeart/2005/8/layout/list1#1"/>
    <dgm:cxn modelId="{B69333D2-6B8E-4846-AC10-F51A401F4796}" type="presParOf" srcId="{4F0F7466-FD60-4F58-959D-CF69464AD31F}" destId="{AC17E7DA-7560-4724-BCFA-1252E788EF52}" srcOrd="6" destOrd="0" presId="urn:microsoft.com/office/officeart/2005/8/layout/list1#1"/>
    <dgm:cxn modelId="{E17AFD2A-2D39-4D49-B45C-DE5E75EC2FDB}" type="presParOf" srcId="{4F0F7466-FD60-4F58-959D-CF69464AD31F}" destId="{B989ABBA-8EB4-4715-99AC-CFE7080BEBF3}" srcOrd="7" destOrd="0" presId="urn:microsoft.com/office/officeart/2005/8/layout/list1#1"/>
    <dgm:cxn modelId="{2E71E24F-42AC-45B0-83DE-C347A00E285C}" type="presParOf" srcId="{4F0F7466-FD60-4F58-959D-CF69464AD31F}" destId="{DF63FF5E-1155-4286-96D3-7227196AC7C0}" srcOrd="8" destOrd="0" presId="urn:microsoft.com/office/officeart/2005/8/layout/list1#1"/>
    <dgm:cxn modelId="{ECF0B5CA-5690-442D-A956-70DF7F08613A}" type="presParOf" srcId="{DF63FF5E-1155-4286-96D3-7227196AC7C0}" destId="{61363915-A73B-4769-92D9-B6081667EDDA}" srcOrd="0" destOrd="0" presId="urn:microsoft.com/office/officeart/2005/8/layout/list1#1"/>
    <dgm:cxn modelId="{461E6C33-D590-4C87-85F6-B41FCE57BCF9}" type="presParOf" srcId="{DF63FF5E-1155-4286-96D3-7227196AC7C0}" destId="{5EF8F3E0-1B48-49A0-9F4F-61E8378211C6}" srcOrd="1" destOrd="0" presId="urn:microsoft.com/office/officeart/2005/8/layout/list1#1"/>
    <dgm:cxn modelId="{A31C8999-AE6C-4C8A-867B-4FCC133233B6}" type="presParOf" srcId="{4F0F7466-FD60-4F58-959D-CF69464AD31F}" destId="{0E80BEAB-2F25-47BA-955B-99652DF47E5C}" srcOrd="9" destOrd="0" presId="urn:microsoft.com/office/officeart/2005/8/layout/list1#1"/>
    <dgm:cxn modelId="{17A0216C-0630-4C1F-B06A-4B541DC01A97}" type="presParOf" srcId="{4F0F7466-FD60-4F58-959D-CF69464AD31F}" destId="{E1A49483-BF5E-468C-8E26-DD348C44E747}" srcOrd="10" destOrd="0" presId="urn:microsoft.com/office/officeart/2005/8/layout/list1#1"/>
    <dgm:cxn modelId="{2DB863FF-DA28-446E-87B0-89F7D28EA6FB}" type="presParOf" srcId="{4F0F7466-FD60-4F58-959D-CF69464AD31F}" destId="{246B9738-B873-4B50-92FB-F2E693926B7F}" srcOrd="11" destOrd="0" presId="urn:microsoft.com/office/officeart/2005/8/layout/list1#1"/>
    <dgm:cxn modelId="{6BA98A98-0021-4ED4-B9DD-BBB1EDFA41EC}" type="presParOf" srcId="{4F0F7466-FD60-4F58-959D-CF69464AD31F}" destId="{85DBF472-ABD4-4446-9BD4-2F5B40795732}" srcOrd="12" destOrd="0" presId="urn:microsoft.com/office/officeart/2005/8/layout/list1#1"/>
    <dgm:cxn modelId="{612879DE-A2F9-415F-A50C-AA8C715FF5DA}" type="presParOf" srcId="{85DBF472-ABD4-4446-9BD4-2F5B40795732}" destId="{D4F69C28-9B6B-4D19-AD8B-6B369FAFBA40}" srcOrd="0" destOrd="0" presId="urn:microsoft.com/office/officeart/2005/8/layout/list1#1"/>
    <dgm:cxn modelId="{8D598EEF-9E81-4695-9B18-E353A0921E94}" type="presParOf" srcId="{85DBF472-ABD4-4446-9BD4-2F5B40795732}" destId="{624A369E-D60B-4A9C-9B15-3AC5DFD74FCB}" srcOrd="1" destOrd="0" presId="urn:microsoft.com/office/officeart/2005/8/layout/list1#1"/>
    <dgm:cxn modelId="{94B5BA54-E32D-4A35-B74A-359B80B4545A}" type="presParOf" srcId="{4F0F7466-FD60-4F58-959D-CF69464AD31F}" destId="{D9083D98-A7A6-4BF2-A0EC-8A16077FDAC5}" srcOrd="13" destOrd="0" presId="urn:microsoft.com/office/officeart/2005/8/layout/list1#1"/>
    <dgm:cxn modelId="{18E1CCCF-7EC6-4452-85EF-5D59182E3A1E}" type="presParOf" srcId="{4F0F7466-FD60-4F58-959D-CF69464AD31F}" destId="{C444C758-E164-47F3-840F-DC4C1ABE7B85}" srcOrd="14" destOrd="0" presId="urn:microsoft.com/office/officeart/2005/8/layout/list1#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5F7A3D3-61CC-473E-9940-9772BA7BED1D}" type="doc">
      <dgm:prSet loTypeId="urn:microsoft.com/office/officeart/2008/layout/HalfCircleOrganizationChart#1" loCatId="hierarchy" qsTypeId="urn:microsoft.com/office/officeart/2005/8/quickstyle/simple1#3" qsCatId="simple" csTypeId="urn:microsoft.com/office/officeart/2005/8/colors/colorful1#1" csCatId="colorful" phldr="1"/>
      <dgm:spPr/>
      <dgm:t>
        <a:bodyPr/>
        <a:lstStyle/>
        <a:p>
          <a:endParaRPr lang="zh-CN" altLang="en-US"/>
        </a:p>
      </dgm:t>
    </dgm:pt>
    <dgm:pt modelId="{B1241BBA-3B89-4412-8AB9-85EE71F8DD7E}">
      <dgm:prSet phldrT="[文本]" custT="1"/>
      <dgm:spPr/>
      <dgm:t>
        <a:bodyPr/>
        <a:lstStyle/>
        <a:p>
          <a:r>
            <a:rPr lang="zh-CN" altLang="en-US" sz="2800" dirty="0"/>
            <a:t>协同过滤算法</a:t>
          </a:r>
        </a:p>
      </dgm:t>
    </dgm:pt>
    <dgm:pt modelId="{D5E14F8B-15AD-41ED-8BE5-2B1116F3EBDE}" type="parTrans" cxnId="{B229BA91-1E5F-4901-96CE-E6D70EA4273D}">
      <dgm:prSet/>
      <dgm:spPr/>
      <dgm:t>
        <a:bodyPr/>
        <a:lstStyle/>
        <a:p>
          <a:endParaRPr lang="zh-CN" altLang="en-US"/>
        </a:p>
      </dgm:t>
    </dgm:pt>
    <dgm:pt modelId="{C464244F-AF30-4EEB-92B5-560D3A5AD263}" type="sibTrans" cxnId="{B229BA91-1E5F-4901-96CE-E6D70EA4273D}">
      <dgm:prSet/>
      <dgm:spPr/>
      <dgm:t>
        <a:bodyPr/>
        <a:lstStyle/>
        <a:p>
          <a:endParaRPr lang="zh-CN" altLang="en-US"/>
        </a:p>
      </dgm:t>
    </dgm:pt>
    <dgm:pt modelId="{8D148726-3E75-4974-9FAF-E0AABDCAC7E9}">
      <dgm:prSet phldrT="[文本]" custT="1"/>
      <dgm:spPr/>
      <dgm:t>
        <a:bodyPr/>
        <a:lstStyle/>
        <a:p>
          <a:r>
            <a:rPr lang="zh-CN" altLang="en-US" sz="1800" dirty="0"/>
            <a:t>基于物品</a:t>
          </a:r>
          <a:endParaRPr lang="en-US" altLang="zh-CN" sz="1800" dirty="0"/>
        </a:p>
        <a:p>
          <a:r>
            <a:rPr lang="zh-CN" altLang="en-US" sz="1800" dirty="0"/>
            <a:t>协同过滤算法</a:t>
          </a:r>
        </a:p>
      </dgm:t>
    </dgm:pt>
    <dgm:pt modelId="{AD89C4BC-1DC5-4282-A459-190D42E68885}" type="parTrans" cxnId="{DC2586D8-58EB-4756-B4E2-13221AA5199C}">
      <dgm:prSet/>
      <dgm:spPr/>
      <dgm:t>
        <a:bodyPr/>
        <a:lstStyle/>
        <a:p>
          <a:endParaRPr lang="zh-CN" altLang="en-US"/>
        </a:p>
      </dgm:t>
    </dgm:pt>
    <dgm:pt modelId="{3ACB4428-256F-445A-849E-0E8A0093F726}" type="sibTrans" cxnId="{DC2586D8-58EB-4756-B4E2-13221AA5199C}">
      <dgm:prSet/>
      <dgm:spPr/>
      <dgm:t>
        <a:bodyPr/>
        <a:lstStyle/>
        <a:p>
          <a:endParaRPr lang="zh-CN" altLang="en-US"/>
        </a:p>
      </dgm:t>
    </dgm:pt>
    <dgm:pt modelId="{78351D1A-2EA6-4D5E-834F-9EED3855B647}">
      <dgm:prSet phldrT="[文本]" custT="1"/>
      <dgm:spPr/>
      <dgm:t>
        <a:bodyPr/>
        <a:lstStyle/>
        <a:p>
          <a:r>
            <a:rPr lang="zh-CN" altLang="zh-CN" sz="2000" dirty="0"/>
            <a:t>基于</a:t>
          </a:r>
          <a:r>
            <a:rPr lang="en-US" altLang="zh-CN" sz="2000" dirty="0"/>
            <a:t>ALS</a:t>
          </a:r>
        </a:p>
        <a:p>
          <a:r>
            <a:rPr lang="zh-CN" altLang="zh-CN" sz="2000" dirty="0"/>
            <a:t>矩阵分解算法</a:t>
          </a:r>
          <a:endParaRPr lang="zh-CN" altLang="en-US" sz="2000" dirty="0"/>
        </a:p>
      </dgm:t>
    </dgm:pt>
    <dgm:pt modelId="{52C7FDFF-F4D2-4A9C-8861-4A733783EEA8}" type="parTrans" cxnId="{349AFB04-14D5-4D9E-88F4-F0A95EFF6162}">
      <dgm:prSet/>
      <dgm:spPr/>
      <dgm:t>
        <a:bodyPr/>
        <a:lstStyle/>
        <a:p>
          <a:endParaRPr lang="zh-CN" altLang="en-US"/>
        </a:p>
      </dgm:t>
    </dgm:pt>
    <dgm:pt modelId="{C126A4C4-01A5-4EAF-9538-EC8D97D80D63}" type="sibTrans" cxnId="{349AFB04-14D5-4D9E-88F4-F0A95EFF6162}">
      <dgm:prSet/>
      <dgm:spPr/>
      <dgm:t>
        <a:bodyPr/>
        <a:lstStyle/>
        <a:p>
          <a:endParaRPr lang="zh-CN" altLang="en-US"/>
        </a:p>
      </dgm:t>
    </dgm:pt>
    <dgm:pt modelId="{2D5DBDC3-FBEF-44BE-B848-57C773CB3CB4}" type="pres">
      <dgm:prSet presAssocID="{75F7A3D3-61CC-473E-9940-9772BA7BED1D}" presName="Name0" presStyleCnt="0">
        <dgm:presLayoutVars>
          <dgm:orgChart val="1"/>
          <dgm:chPref val="1"/>
          <dgm:dir/>
          <dgm:animOne val="branch"/>
          <dgm:animLvl val="lvl"/>
          <dgm:resizeHandles/>
        </dgm:presLayoutVars>
      </dgm:prSet>
      <dgm:spPr/>
    </dgm:pt>
    <dgm:pt modelId="{BFB61F0A-7591-4A79-8AF3-7813DB272444}" type="pres">
      <dgm:prSet presAssocID="{B1241BBA-3B89-4412-8AB9-85EE71F8DD7E}" presName="hierRoot1" presStyleCnt="0">
        <dgm:presLayoutVars>
          <dgm:hierBranch val="init"/>
        </dgm:presLayoutVars>
      </dgm:prSet>
      <dgm:spPr/>
    </dgm:pt>
    <dgm:pt modelId="{960C77CF-C6A8-4344-B212-D6DF800278D1}" type="pres">
      <dgm:prSet presAssocID="{B1241BBA-3B89-4412-8AB9-85EE71F8DD7E}" presName="rootComposite1" presStyleCnt="0"/>
      <dgm:spPr/>
    </dgm:pt>
    <dgm:pt modelId="{8BFC501E-8F46-4065-9C5E-255DF68B98D8}" type="pres">
      <dgm:prSet presAssocID="{B1241BBA-3B89-4412-8AB9-85EE71F8DD7E}" presName="rootText1" presStyleLbl="alignAcc1" presStyleIdx="0" presStyleCnt="0">
        <dgm:presLayoutVars>
          <dgm:chPref val="3"/>
        </dgm:presLayoutVars>
      </dgm:prSet>
      <dgm:spPr/>
    </dgm:pt>
    <dgm:pt modelId="{FBD85F8B-49D7-4646-8484-EED8EB7700B4}" type="pres">
      <dgm:prSet presAssocID="{B1241BBA-3B89-4412-8AB9-85EE71F8DD7E}" presName="topArc1" presStyleLbl="parChTrans1D1" presStyleIdx="0" presStyleCnt="6"/>
      <dgm:spPr/>
    </dgm:pt>
    <dgm:pt modelId="{2F8FD379-9511-49EF-B785-92111E883CDD}" type="pres">
      <dgm:prSet presAssocID="{B1241BBA-3B89-4412-8AB9-85EE71F8DD7E}" presName="bottomArc1" presStyleLbl="parChTrans1D1" presStyleIdx="1" presStyleCnt="6"/>
      <dgm:spPr/>
    </dgm:pt>
    <dgm:pt modelId="{D59040C3-6E25-4ACA-9ADD-C5BE7E4F350C}" type="pres">
      <dgm:prSet presAssocID="{B1241BBA-3B89-4412-8AB9-85EE71F8DD7E}" presName="topConnNode1" presStyleLbl="node1" presStyleIdx="0" presStyleCnt="0"/>
      <dgm:spPr/>
    </dgm:pt>
    <dgm:pt modelId="{6E70EBBD-561F-44F6-9291-D876E400EDCA}" type="pres">
      <dgm:prSet presAssocID="{B1241BBA-3B89-4412-8AB9-85EE71F8DD7E}" presName="hierChild2" presStyleCnt="0"/>
      <dgm:spPr/>
    </dgm:pt>
    <dgm:pt modelId="{2343CCF4-5951-4604-B370-CD5E682CB5CF}" type="pres">
      <dgm:prSet presAssocID="{AD89C4BC-1DC5-4282-A459-190D42E68885}" presName="Name28" presStyleLbl="parChTrans1D2" presStyleIdx="0" presStyleCnt="2"/>
      <dgm:spPr/>
    </dgm:pt>
    <dgm:pt modelId="{5D3BC8E2-0969-41ED-B6C6-BE2AE2C3ECA3}" type="pres">
      <dgm:prSet presAssocID="{8D148726-3E75-4974-9FAF-E0AABDCAC7E9}" presName="hierRoot2" presStyleCnt="0">
        <dgm:presLayoutVars>
          <dgm:hierBranch val="init"/>
        </dgm:presLayoutVars>
      </dgm:prSet>
      <dgm:spPr/>
    </dgm:pt>
    <dgm:pt modelId="{F0CB9DD6-666E-484A-8613-57D093FD187A}" type="pres">
      <dgm:prSet presAssocID="{8D148726-3E75-4974-9FAF-E0AABDCAC7E9}" presName="rootComposite2" presStyleCnt="0"/>
      <dgm:spPr/>
    </dgm:pt>
    <dgm:pt modelId="{FE8C9182-0BC6-432E-96D6-75A31E2DD154}" type="pres">
      <dgm:prSet presAssocID="{8D148726-3E75-4974-9FAF-E0AABDCAC7E9}" presName="rootText2" presStyleLbl="alignAcc1" presStyleIdx="0" presStyleCnt="0">
        <dgm:presLayoutVars>
          <dgm:chPref val="3"/>
        </dgm:presLayoutVars>
      </dgm:prSet>
      <dgm:spPr/>
    </dgm:pt>
    <dgm:pt modelId="{A37F61E7-1682-4480-A63E-A639190F95D2}" type="pres">
      <dgm:prSet presAssocID="{8D148726-3E75-4974-9FAF-E0AABDCAC7E9}" presName="topArc2" presStyleLbl="parChTrans1D1" presStyleIdx="2" presStyleCnt="6"/>
      <dgm:spPr/>
    </dgm:pt>
    <dgm:pt modelId="{D3DFA058-E6DF-4C2E-B9F0-B924E09853E7}" type="pres">
      <dgm:prSet presAssocID="{8D148726-3E75-4974-9FAF-E0AABDCAC7E9}" presName="bottomArc2" presStyleLbl="parChTrans1D1" presStyleIdx="3" presStyleCnt="6"/>
      <dgm:spPr/>
    </dgm:pt>
    <dgm:pt modelId="{B4F8F00D-AF6B-4606-B03A-D53DC8464912}" type="pres">
      <dgm:prSet presAssocID="{8D148726-3E75-4974-9FAF-E0AABDCAC7E9}" presName="topConnNode2" presStyleLbl="node2" presStyleIdx="0" presStyleCnt="0"/>
      <dgm:spPr/>
    </dgm:pt>
    <dgm:pt modelId="{F9C293FE-5801-4B89-815B-E9B2F86C4094}" type="pres">
      <dgm:prSet presAssocID="{8D148726-3E75-4974-9FAF-E0AABDCAC7E9}" presName="hierChild4" presStyleCnt="0"/>
      <dgm:spPr/>
    </dgm:pt>
    <dgm:pt modelId="{610EEDD8-C6BD-434D-9033-EC6B5A05454A}" type="pres">
      <dgm:prSet presAssocID="{8D148726-3E75-4974-9FAF-E0AABDCAC7E9}" presName="hierChild5" presStyleCnt="0"/>
      <dgm:spPr/>
    </dgm:pt>
    <dgm:pt modelId="{5A4F4EB7-CC35-4B5B-BB3D-A1004CE82354}" type="pres">
      <dgm:prSet presAssocID="{52C7FDFF-F4D2-4A9C-8861-4A733783EEA8}" presName="Name28" presStyleLbl="parChTrans1D2" presStyleIdx="1" presStyleCnt="2"/>
      <dgm:spPr/>
    </dgm:pt>
    <dgm:pt modelId="{77DC4DFB-EF21-4D21-A9B5-29FC7CC50E74}" type="pres">
      <dgm:prSet presAssocID="{78351D1A-2EA6-4D5E-834F-9EED3855B647}" presName="hierRoot2" presStyleCnt="0">
        <dgm:presLayoutVars>
          <dgm:hierBranch val="init"/>
        </dgm:presLayoutVars>
      </dgm:prSet>
      <dgm:spPr/>
    </dgm:pt>
    <dgm:pt modelId="{A1D5C85C-6C84-487A-AC06-3141A46CACBA}" type="pres">
      <dgm:prSet presAssocID="{78351D1A-2EA6-4D5E-834F-9EED3855B647}" presName="rootComposite2" presStyleCnt="0"/>
      <dgm:spPr/>
    </dgm:pt>
    <dgm:pt modelId="{B7D525FB-E9B2-4262-A159-77F9778267FB}" type="pres">
      <dgm:prSet presAssocID="{78351D1A-2EA6-4D5E-834F-9EED3855B647}" presName="rootText2" presStyleLbl="alignAcc1" presStyleIdx="0" presStyleCnt="0">
        <dgm:presLayoutVars>
          <dgm:chPref val="3"/>
        </dgm:presLayoutVars>
      </dgm:prSet>
      <dgm:spPr/>
    </dgm:pt>
    <dgm:pt modelId="{619F25F1-3924-4523-B036-E48361A0E714}" type="pres">
      <dgm:prSet presAssocID="{78351D1A-2EA6-4D5E-834F-9EED3855B647}" presName="topArc2" presStyleLbl="parChTrans1D1" presStyleIdx="4" presStyleCnt="6"/>
      <dgm:spPr/>
    </dgm:pt>
    <dgm:pt modelId="{00F80624-B6A6-485A-8960-42E6A8135DD5}" type="pres">
      <dgm:prSet presAssocID="{78351D1A-2EA6-4D5E-834F-9EED3855B647}" presName="bottomArc2" presStyleLbl="parChTrans1D1" presStyleIdx="5" presStyleCnt="6"/>
      <dgm:spPr/>
    </dgm:pt>
    <dgm:pt modelId="{F1784B80-30C2-47B1-A3FF-24C8FDB6ADB2}" type="pres">
      <dgm:prSet presAssocID="{78351D1A-2EA6-4D5E-834F-9EED3855B647}" presName="topConnNode2" presStyleLbl="node2" presStyleIdx="0" presStyleCnt="0"/>
      <dgm:spPr/>
    </dgm:pt>
    <dgm:pt modelId="{FA09AE9C-7E97-401C-BF3F-F47A576AF351}" type="pres">
      <dgm:prSet presAssocID="{78351D1A-2EA6-4D5E-834F-9EED3855B647}" presName="hierChild4" presStyleCnt="0"/>
      <dgm:spPr/>
    </dgm:pt>
    <dgm:pt modelId="{AC443A1B-2539-4002-911D-D97CC755DB8F}" type="pres">
      <dgm:prSet presAssocID="{78351D1A-2EA6-4D5E-834F-9EED3855B647}" presName="hierChild5" presStyleCnt="0"/>
      <dgm:spPr/>
    </dgm:pt>
    <dgm:pt modelId="{B01CE9FF-45B3-48B0-9AE9-2134E815160E}" type="pres">
      <dgm:prSet presAssocID="{B1241BBA-3B89-4412-8AB9-85EE71F8DD7E}" presName="hierChild3" presStyleCnt="0"/>
      <dgm:spPr/>
    </dgm:pt>
  </dgm:ptLst>
  <dgm:cxnLst>
    <dgm:cxn modelId="{349AFB04-14D5-4D9E-88F4-F0A95EFF6162}" srcId="{B1241BBA-3B89-4412-8AB9-85EE71F8DD7E}" destId="{78351D1A-2EA6-4D5E-834F-9EED3855B647}" srcOrd="1" destOrd="0" parTransId="{52C7FDFF-F4D2-4A9C-8861-4A733783EEA8}" sibTransId="{C126A4C4-01A5-4EAF-9538-EC8D97D80D63}"/>
    <dgm:cxn modelId="{DBB6BC09-F64B-41F6-89C9-05D438E43100}" type="presOf" srcId="{B1241BBA-3B89-4412-8AB9-85EE71F8DD7E}" destId="{8BFC501E-8F46-4065-9C5E-255DF68B98D8}" srcOrd="0" destOrd="0" presId="urn:microsoft.com/office/officeart/2008/layout/HalfCircleOrganizationChart#1"/>
    <dgm:cxn modelId="{4C95E437-4193-4CA1-91BD-3E24103A92C3}" type="presOf" srcId="{78351D1A-2EA6-4D5E-834F-9EED3855B647}" destId="{B7D525FB-E9B2-4262-A159-77F9778267FB}" srcOrd="0" destOrd="0" presId="urn:microsoft.com/office/officeart/2008/layout/HalfCircleOrganizationChart#1"/>
    <dgm:cxn modelId="{77402D68-C149-4EA6-BD80-C6A50A9BF7C4}" type="presOf" srcId="{B1241BBA-3B89-4412-8AB9-85EE71F8DD7E}" destId="{D59040C3-6E25-4ACA-9ADD-C5BE7E4F350C}" srcOrd="1" destOrd="0" presId="urn:microsoft.com/office/officeart/2008/layout/HalfCircleOrganizationChart#1"/>
    <dgm:cxn modelId="{81D21B7A-8CA7-470C-BF2B-A585CA81761E}" type="presOf" srcId="{75F7A3D3-61CC-473E-9940-9772BA7BED1D}" destId="{2D5DBDC3-FBEF-44BE-B848-57C773CB3CB4}" srcOrd="0" destOrd="0" presId="urn:microsoft.com/office/officeart/2008/layout/HalfCircleOrganizationChart#1"/>
    <dgm:cxn modelId="{B229BA91-1E5F-4901-96CE-E6D70EA4273D}" srcId="{75F7A3D3-61CC-473E-9940-9772BA7BED1D}" destId="{B1241BBA-3B89-4412-8AB9-85EE71F8DD7E}" srcOrd="0" destOrd="0" parTransId="{D5E14F8B-15AD-41ED-8BE5-2B1116F3EBDE}" sibTransId="{C464244F-AF30-4EEB-92B5-560D3A5AD263}"/>
    <dgm:cxn modelId="{B178ECB2-F96A-49D7-A68A-3D5976356CD7}" type="presOf" srcId="{52C7FDFF-F4D2-4A9C-8861-4A733783EEA8}" destId="{5A4F4EB7-CC35-4B5B-BB3D-A1004CE82354}" srcOrd="0" destOrd="0" presId="urn:microsoft.com/office/officeart/2008/layout/HalfCircleOrganizationChart#1"/>
    <dgm:cxn modelId="{BB2E31B7-9C94-4481-B128-B369380FDC7F}" type="presOf" srcId="{78351D1A-2EA6-4D5E-834F-9EED3855B647}" destId="{F1784B80-30C2-47B1-A3FF-24C8FDB6ADB2}" srcOrd="1" destOrd="0" presId="urn:microsoft.com/office/officeart/2008/layout/HalfCircleOrganizationChart#1"/>
    <dgm:cxn modelId="{A703A6B8-8F9B-462C-AEE2-4A845CD9EC5B}" type="presOf" srcId="{AD89C4BC-1DC5-4282-A459-190D42E68885}" destId="{2343CCF4-5951-4604-B370-CD5E682CB5CF}" srcOrd="0" destOrd="0" presId="urn:microsoft.com/office/officeart/2008/layout/HalfCircleOrganizationChart#1"/>
    <dgm:cxn modelId="{DC2586D8-58EB-4756-B4E2-13221AA5199C}" srcId="{B1241BBA-3B89-4412-8AB9-85EE71F8DD7E}" destId="{8D148726-3E75-4974-9FAF-E0AABDCAC7E9}" srcOrd="0" destOrd="0" parTransId="{AD89C4BC-1DC5-4282-A459-190D42E68885}" sibTransId="{3ACB4428-256F-445A-849E-0E8A0093F726}"/>
    <dgm:cxn modelId="{1AC9FEE2-1B21-4A8F-9CFA-8B79D9E77A9E}" type="presOf" srcId="{8D148726-3E75-4974-9FAF-E0AABDCAC7E9}" destId="{B4F8F00D-AF6B-4606-B03A-D53DC8464912}" srcOrd="1" destOrd="0" presId="urn:microsoft.com/office/officeart/2008/layout/HalfCircleOrganizationChart#1"/>
    <dgm:cxn modelId="{027E70F1-5E8A-4548-BAEB-4A2C68F007F4}" type="presOf" srcId="{8D148726-3E75-4974-9FAF-E0AABDCAC7E9}" destId="{FE8C9182-0BC6-432E-96D6-75A31E2DD154}" srcOrd="0" destOrd="0" presId="urn:microsoft.com/office/officeart/2008/layout/HalfCircleOrganizationChart#1"/>
    <dgm:cxn modelId="{F7DD6F8E-D5B2-4427-8D1C-9F75E75B0C55}" type="presParOf" srcId="{2D5DBDC3-FBEF-44BE-B848-57C773CB3CB4}" destId="{BFB61F0A-7591-4A79-8AF3-7813DB272444}" srcOrd="0" destOrd="0" presId="urn:microsoft.com/office/officeart/2008/layout/HalfCircleOrganizationChart#1"/>
    <dgm:cxn modelId="{624780EB-A87D-462D-9082-B40A1AA06BBF}" type="presParOf" srcId="{BFB61F0A-7591-4A79-8AF3-7813DB272444}" destId="{960C77CF-C6A8-4344-B212-D6DF800278D1}" srcOrd="0" destOrd="0" presId="urn:microsoft.com/office/officeart/2008/layout/HalfCircleOrganizationChart#1"/>
    <dgm:cxn modelId="{1A582205-2288-4BDE-BB62-DB2BCC036CDF}" type="presParOf" srcId="{960C77CF-C6A8-4344-B212-D6DF800278D1}" destId="{8BFC501E-8F46-4065-9C5E-255DF68B98D8}" srcOrd="0" destOrd="0" presId="urn:microsoft.com/office/officeart/2008/layout/HalfCircleOrganizationChart#1"/>
    <dgm:cxn modelId="{4EDFCD53-029F-4264-A04E-45C2115555F5}" type="presParOf" srcId="{960C77CF-C6A8-4344-B212-D6DF800278D1}" destId="{FBD85F8B-49D7-4646-8484-EED8EB7700B4}" srcOrd="1" destOrd="0" presId="urn:microsoft.com/office/officeart/2008/layout/HalfCircleOrganizationChart#1"/>
    <dgm:cxn modelId="{02755675-380C-4B91-904B-CC4A617ECC80}" type="presParOf" srcId="{960C77CF-C6A8-4344-B212-D6DF800278D1}" destId="{2F8FD379-9511-49EF-B785-92111E883CDD}" srcOrd="2" destOrd="0" presId="urn:microsoft.com/office/officeart/2008/layout/HalfCircleOrganizationChart#1"/>
    <dgm:cxn modelId="{DB5A708D-621E-40D4-B7F3-44438CD0FA69}" type="presParOf" srcId="{960C77CF-C6A8-4344-B212-D6DF800278D1}" destId="{D59040C3-6E25-4ACA-9ADD-C5BE7E4F350C}" srcOrd="3" destOrd="0" presId="urn:microsoft.com/office/officeart/2008/layout/HalfCircleOrganizationChart#1"/>
    <dgm:cxn modelId="{94A97FFC-BCD8-4AD6-B178-74703F8E7200}" type="presParOf" srcId="{BFB61F0A-7591-4A79-8AF3-7813DB272444}" destId="{6E70EBBD-561F-44F6-9291-D876E400EDCA}" srcOrd="1" destOrd="0" presId="urn:microsoft.com/office/officeart/2008/layout/HalfCircleOrganizationChart#1"/>
    <dgm:cxn modelId="{C45F1A1F-AF09-44DD-A255-B6F4DCBE2C9C}" type="presParOf" srcId="{6E70EBBD-561F-44F6-9291-D876E400EDCA}" destId="{2343CCF4-5951-4604-B370-CD5E682CB5CF}" srcOrd="0" destOrd="0" presId="urn:microsoft.com/office/officeart/2008/layout/HalfCircleOrganizationChart#1"/>
    <dgm:cxn modelId="{A534E86A-0B97-4C33-B387-BBB577B89FE0}" type="presParOf" srcId="{6E70EBBD-561F-44F6-9291-D876E400EDCA}" destId="{5D3BC8E2-0969-41ED-B6C6-BE2AE2C3ECA3}" srcOrd="1" destOrd="0" presId="urn:microsoft.com/office/officeart/2008/layout/HalfCircleOrganizationChart#1"/>
    <dgm:cxn modelId="{DD14B98E-9B2E-413D-91F5-D3935F0F8398}" type="presParOf" srcId="{5D3BC8E2-0969-41ED-B6C6-BE2AE2C3ECA3}" destId="{F0CB9DD6-666E-484A-8613-57D093FD187A}" srcOrd="0" destOrd="0" presId="urn:microsoft.com/office/officeart/2008/layout/HalfCircleOrganizationChart#1"/>
    <dgm:cxn modelId="{E429E28F-1C83-4219-98EE-3379A04E0A82}" type="presParOf" srcId="{F0CB9DD6-666E-484A-8613-57D093FD187A}" destId="{FE8C9182-0BC6-432E-96D6-75A31E2DD154}" srcOrd="0" destOrd="0" presId="urn:microsoft.com/office/officeart/2008/layout/HalfCircleOrganizationChart#1"/>
    <dgm:cxn modelId="{B1783BC7-0488-4F14-A208-439A1E8744FE}" type="presParOf" srcId="{F0CB9DD6-666E-484A-8613-57D093FD187A}" destId="{A37F61E7-1682-4480-A63E-A639190F95D2}" srcOrd="1" destOrd="0" presId="urn:microsoft.com/office/officeart/2008/layout/HalfCircleOrganizationChart#1"/>
    <dgm:cxn modelId="{08187B2A-FC6F-4775-BE88-2C8E35376F7E}" type="presParOf" srcId="{F0CB9DD6-666E-484A-8613-57D093FD187A}" destId="{D3DFA058-E6DF-4C2E-B9F0-B924E09853E7}" srcOrd="2" destOrd="0" presId="urn:microsoft.com/office/officeart/2008/layout/HalfCircleOrganizationChart#1"/>
    <dgm:cxn modelId="{B394CA63-5A7C-4B18-A652-F6F981CC7BAC}" type="presParOf" srcId="{F0CB9DD6-666E-484A-8613-57D093FD187A}" destId="{B4F8F00D-AF6B-4606-B03A-D53DC8464912}" srcOrd="3" destOrd="0" presId="urn:microsoft.com/office/officeart/2008/layout/HalfCircleOrganizationChart#1"/>
    <dgm:cxn modelId="{18D671DA-D69A-4B7C-BC6F-02C81D26E218}" type="presParOf" srcId="{5D3BC8E2-0969-41ED-B6C6-BE2AE2C3ECA3}" destId="{F9C293FE-5801-4B89-815B-E9B2F86C4094}" srcOrd="1" destOrd="0" presId="urn:microsoft.com/office/officeart/2008/layout/HalfCircleOrganizationChart#1"/>
    <dgm:cxn modelId="{29749495-72E1-4F84-8E0B-8957E30FC142}" type="presParOf" srcId="{5D3BC8E2-0969-41ED-B6C6-BE2AE2C3ECA3}" destId="{610EEDD8-C6BD-434D-9033-EC6B5A05454A}" srcOrd="2" destOrd="0" presId="urn:microsoft.com/office/officeart/2008/layout/HalfCircleOrganizationChart#1"/>
    <dgm:cxn modelId="{019F75B0-D87D-47EE-9B5D-388EBBD3A8FC}" type="presParOf" srcId="{6E70EBBD-561F-44F6-9291-D876E400EDCA}" destId="{5A4F4EB7-CC35-4B5B-BB3D-A1004CE82354}" srcOrd="2" destOrd="0" presId="urn:microsoft.com/office/officeart/2008/layout/HalfCircleOrganizationChart#1"/>
    <dgm:cxn modelId="{E8E039B2-8F1B-421C-B4F3-42DCD3052298}" type="presParOf" srcId="{6E70EBBD-561F-44F6-9291-D876E400EDCA}" destId="{77DC4DFB-EF21-4D21-A9B5-29FC7CC50E74}" srcOrd="3" destOrd="0" presId="urn:microsoft.com/office/officeart/2008/layout/HalfCircleOrganizationChart#1"/>
    <dgm:cxn modelId="{5BE4910F-51BA-4A66-9BCB-020BBD051A96}" type="presParOf" srcId="{77DC4DFB-EF21-4D21-A9B5-29FC7CC50E74}" destId="{A1D5C85C-6C84-487A-AC06-3141A46CACBA}" srcOrd="0" destOrd="0" presId="urn:microsoft.com/office/officeart/2008/layout/HalfCircleOrganizationChart#1"/>
    <dgm:cxn modelId="{546792E0-3064-4A11-A0C5-6C88F6AE2C1B}" type="presParOf" srcId="{A1D5C85C-6C84-487A-AC06-3141A46CACBA}" destId="{B7D525FB-E9B2-4262-A159-77F9778267FB}" srcOrd="0" destOrd="0" presId="urn:microsoft.com/office/officeart/2008/layout/HalfCircleOrganizationChart#1"/>
    <dgm:cxn modelId="{E5D5FE9F-23FF-4237-8AF5-D5EB925B6D95}" type="presParOf" srcId="{A1D5C85C-6C84-487A-AC06-3141A46CACBA}" destId="{619F25F1-3924-4523-B036-E48361A0E714}" srcOrd="1" destOrd="0" presId="urn:microsoft.com/office/officeart/2008/layout/HalfCircleOrganizationChart#1"/>
    <dgm:cxn modelId="{44810E9E-9E00-44C2-ADC4-CE76DB3996E3}" type="presParOf" srcId="{A1D5C85C-6C84-487A-AC06-3141A46CACBA}" destId="{00F80624-B6A6-485A-8960-42E6A8135DD5}" srcOrd="2" destOrd="0" presId="urn:microsoft.com/office/officeart/2008/layout/HalfCircleOrganizationChart#1"/>
    <dgm:cxn modelId="{2FA603F4-9103-4395-8455-6252F5A1FF1E}" type="presParOf" srcId="{A1D5C85C-6C84-487A-AC06-3141A46CACBA}" destId="{F1784B80-30C2-47B1-A3FF-24C8FDB6ADB2}" srcOrd="3" destOrd="0" presId="urn:microsoft.com/office/officeart/2008/layout/HalfCircleOrganizationChart#1"/>
    <dgm:cxn modelId="{C855911A-44E9-4568-A513-292452C4F8DD}" type="presParOf" srcId="{77DC4DFB-EF21-4D21-A9B5-29FC7CC50E74}" destId="{FA09AE9C-7E97-401C-BF3F-F47A576AF351}" srcOrd="1" destOrd="0" presId="urn:microsoft.com/office/officeart/2008/layout/HalfCircleOrganizationChart#1"/>
    <dgm:cxn modelId="{E5342EB4-7EE4-4518-AE38-16716121AF1E}" type="presParOf" srcId="{77DC4DFB-EF21-4D21-A9B5-29FC7CC50E74}" destId="{AC443A1B-2539-4002-911D-D97CC755DB8F}" srcOrd="2" destOrd="0" presId="urn:microsoft.com/office/officeart/2008/layout/HalfCircleOrganizationChart#1"/>
    <dgm:cxn modelId="{737A5BFF-8A2F-4980-AB05-A30662A8DC86}" type="presParOf" srcId="{BFB61F0A-7591-4A79-8AF3-7813DB272444}" destId="{B01CE9FF-45B3-48B0-9AE9-2134E815160E}" srcOrd="2" destOrd="0" presId="urn:microsoft.com/office/officeart/2008/layout/HalfCircleOrganization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1469CD5-8BA0-4EAC-9011-540CAE689AFD}">
      <dsp:nvSpPr>
        <dsp:cNvPr id="0" name=""/>
        <dsp:cNvSpPr/>
      </dsp:nvSpPr>
      <dsp:spPr>
        <a:xfrm>
          <a:off x="0" y="190795"/>
          <a:ext cx="8551143" cy="302400"/>
        </a:xfrm>
        <a:prstGeom prst="rect">
          <a:avLst/>
        </a:prstGeom>
        <a:no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63664" tIns="249936" rIns="663664" bIns="85344" numCol="1" spcCol="1270" anchor="t" anchorCtr="0">
          <a:noAutofit/>
        </a:bodyPr>
        <a:lstStyle/>
        <a:p>
          <a:pPr marL="114300" lvl="1" indent="-114300" algn="l" defTabSz="533400">
            <a:lnSpc>
              <a:spcPct val="90000"/>
            </a:lnSpc>
            <a:spcBef>
              <a:spcPct val="0"/>
            </a:spcBef>
            <a:spcAft>
              <a:spcPct val="15000"/>
            </a:spcAft>
            <a:buChar char="•"/>
          </a:pPr>
          <a:endParaRPr lang="zh-CN" altLang="en-US" sz="1200" kern="1200"/>
        </a:p>
      </dsp:txBody>
      <dsp:txXfrm>
        <a:off x="0" y="190795"/>
        <a:ext cx="8551143" cy="302400"/>
      </dsp:txXfrm>
    </dsp:sp>
    <dsp:sp modelId="{70978F3A-7CD9-48A3-9716-B3C8DE94A349}">
      <dsp:nvSpPr>
        <dsp:cNvPr id="0" name=""/>
        <dsp:cNvSpPr/>
      </dsp:nvSpPr>
      <dsp:spPr>
        <a:xfrm>
          <a:off x="427557" y="13675"/>
          <a:ext cx="1427553" cy="3542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6249" tIns="0" rIns="226249" bIns="0" numCol="1" spcCol="1270" anchor="ctr" anchorCtr="0">
          <a:noAutofit/>
        </a:bodyPr>
        <a:lstStyle/>
        <a:p>
          <a:pPr marL="0" lvl="0" indent="0" algn="l" defTabSz="533400">
            <a:lnSpc>
              <a:spcPct val="90000"/>
            </a:lnSpc>
            <a:spcBef>
              <a:spcPct val="0"/>
            </a:spcBef>
            <a:spcAft>
              <a:spcPct val="35000"/>
            </a:spcAft>
            <a:buNone/>
          </a:pPr>
          <a:r>
            <a:rPr lang="zh-CN" sz="1200" b="1" kern="1200" dirty="0"/>
            <a:t>数据清理</a:t>
          </a:r>
          <a:endParaRPr lang="zh-CN" altLang="en-US" sz="1200" b="1" kern="1200" dirty="0"/>
        </a:p>
      </dsp:txBody>
      <dsp:txXfrm>
        <a:off x="444850" y="30968"/>
        <a:ext cx="1392967" cy="319654"/>
      </dsp:txXfrm>
    </dsp:sp>
    <dsp:sp modelId="{AC17E7DA-7560-4724-BCFA-1252E788EF52}">
      <dsp:nvSpPr>
        <dsp:cNvPr id="0" name=""/>
        <dsp:cNvSpPr/>
      </dsp:nvSpPr>
      <dsp:spPr>
        <a:xfrm>
          <a:off x="0" y="735115"/>
          <a:ext cx="8551143" cy="302400"/>
        </a:xfrm>
        <a:prstGeom prst="rect">
          <a:avLst/>
        </a:prstGeom>
        <a:no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46D11A4-1041-40F8-87B8-DED0F54BFFE0}">
      <dsp:nvSpPr>
        <dsp:cNvPr id="0" name=""/>
        <dsp:cNvSpPr/>
      </dsp:nvSpPr>
      <dsp:spPr>
        <a:xfrm>
          <a:off x="427557" y="557995"/>
          <a:ext cx="1427553" cy="3542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6249" tIns="0" rIns="226249" bIns="0" numCol="1" spcCol="1270" anchor="ctr" anchorCtr="0">
          <a:noAutofit/>
        </a:bodyPr>
        <a:lstStyle/>
        <a:p>
          <a:pPr marL="0" lvl="0" indent="0" algn="l" defTabSz="533400">
            <a:lnSpc>
              <a:spcPct val="90000"/>
            </a:lnSpc>
            <a:spcBef>
              <a:spcPct val="0"/>
            </a:spcBef>
            <a:spcAft>
              <a:spcPct val="35000"/>
            </a:spcAft>
            <a:buNone/>
          </a:pPr>
          <a:r>
            <a:rPr lang="zh-CN" sz="1200" b="1" kern="1200" dirty="0"/>
            <a:t>数据集成</a:t>
          </a:r>
          <a:endParaRPr lang="zh-CN" altLang="en-US" sz="1200" b="1" kern="1200" dirty="0"/>
        </a:p>
      </dsp:txBody>
      <dsp:txXfrm>
        <a:off x="444850" y="575288"/>
        <a:ext cx="1392967" cy="319654"/>
      </dsp:txXfrm>
    </dsp:sp>
    <dsp:sp modelId="{E1A49483-BF5E-468C-8E26-DD348C44E747}">
      <dsp:nvSpPr>
        <dsp:cNvPr id="0" name=""/>
        <dsp:cNvSpPr/>
      </dsp:nvSpPr>
      <dsp:spPr>
        <a:xfrm>
          <a:off x="0" y="1279435"/>
          <a:ext cx="8551143" cy="302400"/>
        </a:xfrm>
        <a:prstGeom prst="rect">
          <a:avLst/>
        </a:prstGeom>
        <a:no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EF8F3E0-1B48-49A0-9F4F-61E8378211C6}">
      <dsp:nvSpPr>
        <dsp:cNvPr id="0" name=""/>
        <dsp:cNvSpPr/>
      </dsp:nvSpPr>
      <dsp:spPr>
        <a:xfrm>
          <a:off x="427557" y="1102315"/>
          <a:ext cx="1427553" cy="3542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6249" tIns="0" rIns="226249" bIns="0" numCol="1" spcCol="1270" anchor="ctr" anchorCtr="0">
          <a:noAutofit/>
        </a:bodyPr>
        <a:lstStyle/>
        <a:p>
          <a:pPr marL="0" lvl="0" indent="0" algn="l" defTabSz="533400">
            <a:lnSpc>
              <a:spcPct val="90000"/>
            </a:lnSpc>
            <a:spcBef>
              <a:spcPct val="0"/>
            </a:spcBef>
            <a:spcAft>
              <a:spcPct val="35000"/>
            </a:spcAft>
            <a:buNone/>
          </a:pPr>
          <a:r>
            <a:rPr lang="zh-CN" sz="1200" b="1" kern="1200" dirty="0"/>
            <a:t>数据变换</a:t>
          </a:r>
          <a:endParaRPr lang="zh-CN" altLang="en-US" sz="1200" b="1" kern="1200" dirty="0"/>
        </a:p>
      </dsp:txBody>
      <dsp:txXfrm>
        <a:off x="444850" y="1119608"/>
        <a:ext cx="1392967" cy="319654"/>
      </dsp:txXfrm>
    </dsp:sp>
    <dsp:sp modelId="{C444C758-E164-47F3-840F-DC4C1ABE7B85}">
      <dsp:nvSpPr>
        <dsp:cNvPr id="0" name=""/>
        <dsp:cNvSpPr/>
      </dsp:nvSpPr>
      <dsp:spPr>
        <a:xfrm>
          <a:off x="0" y="1823754"/>
          <a:ext cx="8551143" cy="302400"/>
        </a:xfrm>
        <a:prstGeom prst="rect">
          <a:avLst/>
        </a:prstGeom>
        <a:no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24A369E-D60B-4A9C-9B15-3AC5DFD74FCB}">
      <dsp:nvSpPr>
        <dsp:cNvPr id="0" name=""/>
        <dsp:cNvSpPr/>
      </dsp:nvSpPr>
      <dsp:spPr>
        <a:xfrm>
          <a:off x="427557" y="1646635"/>
          <a:ext cx="1427553" cy="3542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6249" tIns="0" rIns="226249" bIns="0" numCol="1" spcCol="1270" anchor="ctr" anchorCtr="0">
          <a:noAutofit/>
        </a:bodyPr>
        <a:lstStyle/>
        <a:p>
          <a:pPr marL="0" lvl="0" indent="0" algn="l" defTabSz="533400">
            <a:lnSpc>
              <a:spcPct val="90000"/>
            </a:lnSpc>
            <a:spcBef>
              <a:spcPct val="0"/>
            </a:spcBef>
            <a:spcAft>
              <a:spcPct val="35000"/>
            </a:spcAft>
            <a:buNone/>
          </a:pPr>
          <a:r>
            <a:rPr lang="zh-CN" sz="1200" b="1" kern="1200" dirty="0"/>
            <a:t>数据归约</a:t>
          </a:r>
          <a:endParaRPr lang="zh-CN" altLang="en-US" sz="1200" b="1" kern="1200" dirty="0"/>
        </a:p>
      </dsp:txBody>
      <dsp:txXfrm>
        <a:off x="444850" y="1663928"/>
        <a:ext cx="1392967" cy="31965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4F4EB7-CC35-4B5B-BB3D-A1004CE82354}">
      <dsp:nvSpPr>
        <dsp:cNvPr id="0" name=""/>
        <dsp:cNvSpPr/>
      </dsp:nvSpPr>
      <dsp:spPr>
        <a:xfrm>
          <a:off x="3591957" y="1392700"/>
          <a:ext cx="1684497" cy="584701"/>
        </a:xfrm>
        <a:custGeom>
          <a:avLst/>
          <a:gdLst/>
          <a:ahLst/>
          <a:cxnLst/>
          <a:rect l="0" t="0" r="0" b="0"/>
          <a:pathLst>
            <a:path>
              <a:moveTo>
                <a:pt x="0" y="0"/>
              </a:moveTo>
              <a:lnTo>
                <a:pt x="0" y="292350"/>
              </a:lnTo>
              <a:lnTo>
                <a:pt x="1684497" y="292350"/>
              </a:lnTo>
              <a:lnTo>
                <a:pt x="1684497" y="584701"/>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343CCF4-5951-4604-B370-CD5E682CB5CF}">
      <dsp:nvSpPr>
        <dsp:cNvPr id="0" name=""/>
        <dsp:cNvSpPr/>
      </dsp:nvSpPr>
      <dsp:spPr>
        <a:xfrm>
          <a:off x="1907460" y="1392700"/>
          <a:ext cx="1684497" cy="584701"/>
        </a:xfrm>
        <a:custGeom>
          <a:avLst/>
          <a:gdLst/>
          <a:ahLst/>
          <a:cxnLst/>
          <a:rect l="0" t="0" r="0" b="0"/>
          <a:pathLst>
            <a:path>
              <a:moveTo>
                <a:pt x="1684497" y="0"/>
              </a:moveTo>
              <a:lnTo>
                <a:pt x="1684497" y="292350"/>
              </a:lnTo>
              <a:lnTo>
                <a:pt x="0" y="292350"/>
              </a:lnTo>
              <a:lnTo>
                <a:pt x="0" y="584701"/>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BD85F8B-49D7-4646-8484-EED8EB7700B4}">
      <dsp:nvSpPr>
        <dsp:cNvPr id="0" name=""/>
        <dsp:cNvSpPr/>
      </dsp:nvSpPr>
      <dsp:spPr>
        <a:xfrm>
          <a:off x="2895884" y="554"/>
          <a:ext cx="1392146" cy="1392146"/>
        </a:xfrm>
        <a:prstGeom prst="arc">
          <a:avLst>
            <a:gd name="adj1" fmla="val 13200000"/>
            <a:gd name="adj2" fmla="val 19200000"/>
          </a:avLst>
        </a:pr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F8FD379-9511-49EF-B785-92111E883CDD}">
      <dsp:nvSpPr>
        <dsp:cNvPr id="0" name=""/>
        <dsp:cNvSpPr/>
      </dsp:nvSpPr>
      <dsp:spPr>
        <a:xfrm>
          <a:off x="2895884" y="554"/>
          <a:ext cx="1392146" cy="1392146"/>
        </a:xfrm>
        <a:prstGeom prst="arc">
          <a:avLst>
            <a:gd name="adj1" fmla="val 2400000"/>
            <a:gd name="adj2" fmla="val 8400000"/>
          </a:avLst>
        </a:pr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BFC501E-8F46-4065-9C5E-255DF68B98D8}">
      <dsp:nvSpPr>
        <dsp:cNvPr id="0" name=""/>
        <dsp:cNvSpPr/>
      </dsp:nvSpPr>
      <dsp:spPr>
        <a:xfrm>
          <a:off x="2199810" y="251140"/>
          <a:ext cx="2784293" cy="890973"/>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zh-CN" altLang="en-US" sz="2800" kern="1200" dirty="0"/>
            <a:t>协同过滤算法</a:t>
          </a:r>
        </a:p>
      </dsp:txBody>
      <dsp:txXfrm>
        <a:off x="2199810" y="251140"/>
        <a:ext cx="2784293" cy="890973"/>
      </dsp:txXfrm>
    </dsp:sp>
    <dsp:sp modelId="{A37F61E7-1682-4480-A63E-A639190F95D2}">
      <dsp:nvSpPr>
        <dsp:cNvPr id="0" name=""/>
        <dsp:cNvSpPr/>
      </dsp:nvSpPr>
      <dsp:spPr>
        <a:xfrm>
          <a:off x="1211386" y="1977402"/>
          <a:ext cx="1392146" cy="1392146"/>
        </a:xfrm>
        <a:prstGeom prst="arc">
          <a:avLst>
            <a:gd name="adj1" fmla="val 13200000"/>
            <a:gd name="adj2" fmla="val 19200000"/>
          </a:avLst>
        </a:pr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3DFA058-E6DF-4C2E-B9F0-B924E09853E7}">
      <dsp:nvSpPr>
        <dsp:cNvPr id="0" name=""/>
        <dsp:cNvSpPr/>
      </dsp:nvSpPr>
      <dsp:spPr>
        <a:xfrm>
          <a:off x="1211386" y="1977402"/>
          <a:ext cx="1392146" cy="1392146"/>
        </a:xfrm>
        <a:prstGeom prst="arc">
          <a:avLst>
            <a:gd name="adj1" fmla="val 2400000"/>
            <a:gd name="adj2" fmla="val 8400000"/>
          </a:avLst>
        </a:pr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E8C9182-0BC6-432E-96D6-75A31E2DD154}">
      <dsp:nvSpPr>
        <dsp:cNvPr id="0" name=""/>
        <dsp:cNvSpPr/>
      </dsp:nvSpPr>
      <dsp:spPr>
        <a:xfrm>
          <a:off x="515313" y="2227988"/>
          <a:ext cx="2784293" cy="890973"/>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t>基于物品</a:t>
          </a:r>
          <a:endParaRPr lang="en-US" altLang="zh-CN" sz="1800" kern="1200" dirty="0"/>
        </a:p>
        <a:p>
          <a:pPr marL="0" lvl="0" indent="0" algn="ctr" defTabSz="800100">
            <a:lnSpc>
              <a:spcPct val="90000"/>
            </a:lnSpc>
            <a:spcBef>
              <a:spcPct val="0"/>
            </a:spcBef>
            <a:spcAft>
              <a:spcPct val="35000"/>
            </a:spcAft>
            <a:buNone/>
          </a:pPr>
          <a:r>
            <a:rPr lang="zh-CN" altLang="en-US" sz="1800" kern="1200" dirty="0"/>
            <a:t>协同过滤算法</a:t>
          </a:r>
        </a:p>
      </dsp:txBody>
      <dsp:txXfrm>
        <a:off x="515313" y="2227988"/>
        <a:ext cx="2784293" cy="890973"/>
      </dsp:txXfrm>
    </dsp:sp>
    <dsp:sp modelId="{619F25F1-3924-4523-B036-E48361A0E714}">
      <dsp:nvSpPr>
        <dsp:cNvPr id="0" name=""/>
        <dsp:cNvSpPr/>
      </dsp:nvSpPr>
      <dsp:spPr>
        <a:xfrm>
          <a:off x="4580381" y="1977402"/>
          <a:ext cx="1392146" cy="1392146"/>
        </a:xfrm>
        <a:prstGeom prst="arc">
          <a:avLst>
            <a:gd name="adj1" fmla="val 13200000"/>
            <a:gd name="adj2" fmla="val 19200000"/>
          </a:avLst>
        </a:pr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0F80624-B6A6-485A-8960-42E6A8135DD5}">
      <dsp:nvSpPr>
        <dsp:cNvPr id="0" name=""/>
        <dsp:cNvSpPr/>
      </dsp:nvSpPr>
      <dsp:spPr>
        <a:xfrm>
          <a:off x="4580381" y="1977402"/>
          <a:ext cx="1392146" cy="1392146"/>
        </a:xfrm>
        <a:prstGeom prst="arc">
          <a:avLst>
            <a:gd name="adj1" fmla="val 2400000"/>
            <a:gd name="adj2" fmla="val 8400000"/>
          </a:avLst>
        </a:pr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7D525FB-E9B2-4262-A159-77F9778267FB}">
      <dsp:nvSpPr>
        <dsp:cNvPr id="0" name=""/>
        <dsp:cNvSpPr/>
      </dsp:nvSpPr>
      <dsp:spPr>
        <a:xfrm>
          <a:off x="3884308" y="2227988"/>
          <a:ext cx="2784293" cy="890973"/>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zh-CN" sz="2000" kern="1200" dirty="0"/>
            <a:t>基于</a:t>
          </a:r>
          <a:r>
            <a:rPr lang="en-US" altLang="zh-CN" sz="2000" kern="1200" dirty="0"/>
            <a:t>ALS</a:t>
          </a:r>
        </a:p>
        <a:p>
          <a:pPr marL="0" lvl="0" indent="0" algn="ctr" defTabSz="889000">
            <a:lnSpc>
              <a:spcPct val="90000"/>
            </a:lnSpc>
            <a:spcBef>
              <a:spcPct val="0"/>
            </a:spcBef>
            <a:spcAft>
              <a:spcPct val="35000"/>
            </a:spcAft>
            <a:buNone/>
          </a:pPr>
          <a:r>
            <a:rPr lang="zh-CN" altLang="zh-CN" sz="2000" kern="1200" dirty="0"/>
            <a:t>矩阵分解算法</a:t>
          </a:r>
          <a:endParaRPr lang="zh-CN" altLang="en-US" sz="2000" kern="1200" dirty="0"/>
        </a:p>
      </dsp:txBody>
      <dsp:txXfrm>
        <a:off x="3884308" y="2227988"/>
        <a:ext cx="2784293" cy="890973"/>
      </dsp:txXfrm>
    </dsp:sp>
  </dsp:spTree>
</dsp:drawing>
</file>

<file path=ppt/diagrams/layout1.xml><?xml version="1.0" encoding="utf-8"?>
<dgm:layoutDef xmlns:dgm="http://schemas.openxmlformats.org/drawingml/2006/diagram" xmlns:a="http://schemas.openxmlformats.org/drawingml/2006/main" uniqueId="urn:microsoft.com/office/officeart/2005/8/layout/list1#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nodeHorzAlign" val="l"/>
          <dgm:param type="horzAlign" val="l"/>
        </dgm:alg>
      </dgm:if>
      <dgm:else name="Name2">
        <dgm:alg type="lin">
          <dgm:param type="linDir" val="fromT"/>
          <dgm:param type="vertAlign" val="mid"/>
          <dgm:param type="nodeHorzAlign" val="r"/>
          <dgm:param typ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nodeHorzAlign" val="l"/>
              <dgm:param type="horzAlign" val="l"/>
            </dgm:alg>
          </dgm:if>
          <dgm:else name="Name6">
            <dgm:alg type="lin">
              <dgm:param type="linDir" val="fromR"/>
              <dgm:param type="nodeHorzAlign" val="r"/>
              <dgm:param typ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HalfCircleOrganizationChart#1">
  <dgm:title val=""/>
  <dgm:desc val=""/>
  <dgm:catLst>
    <dgm:cat type="hierarchy" pri="1500"/>
  </dgm:catLst>
  <dgm:samp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Name0">
    <dgm:varLst>
      <dgm:orgChart val="1"/>
      <dgm:chPref val="1"/>
      <dgm:dir/>
      <dgm:animOne val="branch"/>
      <dgm:animLvl val="lvl"/>
      <dgm:resizeHandles/>
    </dgm:varLst>
    <dgm:choose name="Name1">
      <dgm:if name="Name2" func="var" arg="dir" op="equ" val="norm">
        <dgm:alg type="hierChild">
          <dgm:param type="linDir" val="fromL"/>
        </dgm:alg>
      </dgm:if>
      <dgm:else name="Name3">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2" refType="w" fact="10"/>
      <dgm:constr type="h" for="des" forName="rootComposite2"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forEach name="Name4" axis="ch">
      <dgm:forEach name="Name5" axis="self" ptType="node">
        <dgm:layoutNode name="hierRoot1">
          <dgm:varLst>
            <dgm:hierBranch val="init"/>
          </dgm:varLst>
          <dgm:choose name="Name6">
            <dgm:if name="Name7" func="var" arg="hierBranch" op="equ" val="l">
              <dgm:alg type="hierRoot">
                <dgm:param type="hierAlign" val="tR"/>
              </dgm:alg>
              <dgm:constrLst>
                <dgm:constr type="alignOff" val="0.65"/>
              </dgm:constrLst>
            </dgm:if>
            <dgm:if name="Name8" func="var" arg="hierBranch" op="equ" val="r">
              <dgm:alg type="hierRoot">
                <dgm:param type="hierAlign" val="tL"/>
              </dgm:alg>
              <dgm:constrLst>
                <dgm:constr type="alignOff" val="0.65"/>
              </dgm:constrLst>
            </dgm:if>
            <dgm:if name="Name9" func="var" arg="hierBranch" op="equ" val="hang">
              <dgm:alg type="hierRoot"/>
              <dgm:constrLst>
                <dgm:constr type="alignOff" val="0.65"/>
              </dgm:constrLst>
            </dgm:if>
            <dgm:else name="Name10">
              <dgm:alg type="hierRoot"/>
              <dgm:constrLst>
                <dgm:constr type="alignOff"/>
                <dgm:constr type="bendDist" for="des" ptType="parTrans" refType="sp" fact="0.5"/>
              </dgm:constrLst>
            </dgm:else>
          </dgm:choose>
          <dgm:shape xmlns:r="http://schemas.openxmlformats.org/officeDocument/2006/relationships" r:blip="">
            <dgm:adjLst/>
          </dgm:shape>
          <dgm:presOf/>
          <dgm:layoutNode name="rootComposite1">
            <dgm:alg type="composite"/>
            <dgm:shape xmlns:r="http://schemas.openxmlformats.org/officeDocument/2006/relationships" r:blip="">
              <dgm:adjLst/>
            </dgm:shape>
            <dgm:presOf axis="self" ptType="node" cnt="1"/>
            <dgm:choose name="Name11">
              <dgm:if name="Name12" func="var" arg="hierBranch" op="equ" val="init">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3" func="var" arg="hierBranch" op="equ" val="l">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4" func="var" arg="hierBranch" op="equ" val="r">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else name="Name15">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else>
            </dgm:choose>
            <dgm:layoutNode name="rootText1"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1" styleLbl="parChTrans1D1" moveWith="rootText1">
              <dgm:alg type="sp"/>
              <dgm:shape xmlns:r="http://schemas.openxmlformats.org/officeDocument/2006/relationships" type="arc" r:blip="" zOrderOff="-2">
                <dgm:adjLst>
                  <dgm:adj idx="1" val="-140"/>
                  <dgm:adj idx="2" val="-40"/>
                </dgm:adjLst>
              </dgm:shape>
              <dgm:presOf/>
            </dgm:layoutNode>
            <dgm:layoutNode name="bottomArc1" styleLbl="parChTrans1D1" moveWith="rootText1">
              <dgm:alg type="sp"/>
              <dgm:shape xmlns:r="http://schemas.openxmlformats.org/officeDocument/2006/relationships" type="arc" r:blip="" zOrderOff="-2">
                <dgm:adjLst>
                  <dgm:adj idx="1" val="40"/>
                  <dgm:adj idx="2" val="140"/>
                </dgm:adjLst>
              </dgm:shape>
              <dgm:presOf/>
            </dgm:layoutNode>
            <dgm:layoutNode name="topConnNode1" moveWith="rootText1">
              <dgm:alg type="sp"/>
              <dgm:shape xmlns:r="http://schemas.openxmlformats.org/officeDocument/2006/relationships" type="rect" r:blip="" hideGeom="1">
                <dgm:adjLst/>
              </dgm:shape>
              <dgm:presOf axis="self" ptType="node" cnt="1"/>
            </dgm:layoutNode>
          </dgm:layoutNode>
          <dgm:layoutNode name="hierChild2">
            <dgm:choose name="Name16">
              <dgm:if name="Name17" func="var" arg="hierBranch" op="equ" val="l">
                <dgm:alg type="hierChild">
                  <dgm:param type="linDir" val="fromT"/>
                  <dgm:param type="chAlign" val="r"/>
                </dgm:alg>
              </dgm:if>
              <dgm:if name="Name18" func="var" arg="hierBranch" op="equ" val="r">
                <dgm:alg type="hierChild">
                  <dgm:param type="linDir" val="fromT"/>
                  <dgm:param type="chAlign" val="l"/>
                </dgm:alg>
              </dgm:if>
              <dgm:if name="Name19" func="var" arg="hierBranch" op="equ" val="hang">
                <dgm:choose name="Name20">
                  <dgm:if name="Name21" func="var" arg="dir" op="equ" val="norm">
                    <dgm:alg type="hierChild">
                      <dgm:param type="linDir" val="fromL"/>
                      <dgm:param type="chAlign" val="l"/>
                      <dgm:param type="secLinDir" val="fromT"/>
                      <dgm:param type="secChAlign" val="t"/>
                    </dgm:alg>
                  </dgm:if>
                  <dgm:else name="Name22">
                    <dgm:alg type="hierChild">
                      <dgm:param type="linDir" val="fromR"/>
                      <dgm:param type="chAlign" val="l"/>
                      <dgm:param type="secLinDir" val="fromT"/>
                      <dgm:param type="secChAlign" val="t"/>
                    </dgm:alg>
                  </dgm:else>
                </dgm:choose>
              </dgm:if>
              <dgm:else name="Name23">
                <dgm:choose name="Name24">
                  <dgm:if name="Name25" func="var" arg="dir" op="equ" val="norm">
                    <dgm:alg type="hierChild"/>
                  </dgm:if>
                  <dgm:else name="Name26">
                    <dgm:alg type="hierChild">
                      <dgm:param type="linDir" val="fromR"/>
                    </dgm:alg>
                  </dgm:else>
                </dgm:choose>
              </dgm:else>
            </dgm:choose>
            <dgm:shape xmlns:r="http://schemas.openxmlformats.org/officeDocument/2006/relationships" r:blip="">
              <dgm:adjLst/>
            </dgm:shape>
            <dgm:presOf/>
            <dgm:forEach name="rep2a" axis="ch" ptType="nonAsst">
              <dgm:forEach name="Name27" axis="precedSib" ptType="parTrans" st="-1" cnt="1">
                <dgm:layoutNode name="Name28">
                  <dgm:choose name="Name29">
                    <dgm:if name="Name30" func="var" arg="hierBranch" op="equ" val="std">
                      <dgm:choose name="Name31">
                        <dgm:if name="Name32" axis="self" func="depth" op="lte" val="2">
                          <dgm:alg type="conn">
                            <dgm:param type="srcNode" val="bottomArc1"/>
                            <dgm:param type="dstNode" val="topArc2"/>
                            <dgm:param type="dim" val="1D"/>
                            <dgm:param type="endSty" val="noArr"/>
                            <dgm:param type="connRout" val="bend"/>
                            <dgm:param type="begPts" val="bCtr"/>
                            <dgm:param type="endPts" val="tCtr"/>
                            <dgm:param type="bendPt" val="end"/>
                          </dgm:alg>
                        </dgm:if>
                        <dgm:if name="Name33" axis="par" ptType="asst" func="cnt" op="equ" val="1">
                          <dgm:alg type="conn">
                            <dgm:param type="srcNode" val="bottomArc3"/>
                            <dgm:param type="dstNode" val="topArc2"/>
                            <dgm:param type="dim" val="1D"/>
                            <dgm:param type="endSty" val="noArr"/>
                            <dgm:param type="connRout" val="bend"/>
                            <dgm:param type="begPts" val="bCtr"/>
                            <dgm:param type="endPts" val="tCtr"/>
                            <dgm:param type="bendPt" val="end"/>
                          </dgm:alg>
                        </dgm:if>
                        <dgm:else name="Name34">
                          <dgm:alg type="conn">
                            <dgm:param type="srcNode" val="bottomArc2"/>
                            <dgm:param type="dstNode" val="topArc2"/>
                            <dgm:param type="dim" val="1D"/>
                            <dgm:param type="endSty" val="noArr"/>
                            <dgm:param type="connRout" val="bend"/>
                            <dgm:param type="begPts" val="bCtr"/>
                            <dgm:param type="endPts" val="tCtr"/>
                            <dgm:param type="bendPt" val="end"/>
                          </dgm:alg>
                        </dgm:else>
                      </dgm:choose>
                    </dgm:if>
                    <dgm:if name="Name35" func="var" arg="hierBranch" op="equ" val="init">
                      <dgm:choose name="Name36">
                        <dgm:if name="Name37" axis="self" func="depth" op="lte" val="2">
                          <dgm:choose name="Name38">
                            <dgm:if name="Name39" axis="self" func="depth" op="lte" val="2">
                              <dgm:alg type="conn">
                                <dgm:param type="srcNode" val="bottomArc1"/>
                                <dgm:param type="dstNode" val="topArc2"/>
                                <dgm:param type="dim" val="1D"/>
                                <dgm:param type="endSty" val="noArr"/>
                                <dgm:param type="connRout" val="bend"/>
                                <dgm:param type="begPts" val="bCtr"/>
                                <dgm:param type="endPts" val="tCtr"/>
                                <dgm:param type="bendPt" val="end"/>
                              </dgm:alg>
                            </dgm:if>
                            <dgm:if name="Name40" axis="par" ptType="asst" func="cnt" op="equ" val="1">
                              <dgm:alg type="conn">
                                <dgm:param type="srcNode" val="bottomArc3"/>
                                <dgm:param type="dstNode" val="topArc2"/>
                                <dgm:param type="dim" val="1D"/>
                                <dgm:param type="endSty" val="noArr"/>
                                <dgm:param type="connRout" val="bend"/>
                                <dgm:param type="begPts" val="bCtr"/>
                                <dgm:param type="endPts" val="tCtr"/>
                                <dgm:param type="bendPt" val="end"/>
                              </dgm:alg>
                            </dgm:if>
                            <dgm:else name="Name41">
                              <dgm:alg type="conn">
                                <dgm:param type="srcNode" val="bottomArc2"/>
                                <dgm:param type="dstNode" val="topArc2"/>
                                <dgm:param type="dim" val="1D"/>
                                <dgm:param type="endSty" val="noArr"/>
                                <dgm:param type="connRout" val="bend"/>
                                <dgm:param type="begPts" val="bCtr"/>
                                <dgm:param type="endPts" val="tCtr"/>
                                <dgm:param type="bendPt" val="end"/>
                              </dgm:alg>
                            </dgm:else>
                          </dgm:choose>
                        </dgm:if>
                        <dgm:else name="Name42">
                          <dgm:choose name="Name43">
                            <dgm:if name="Name44" axis="par des" func="maxDepth" op="lte" val="1">
                              <dgm:choose name="Name45">
                                <dgm:if name="Name46" axis="self" func="depth" op="lte" val="2">
                                  <dgm:alg type="conn">
                                    <dgm:param type="srcNode" val="bottomArc1"/>
                                    <dgm:param type="dstNode" val="topConnNode2"/>
                                    <dgm:param type="dim" val="1D"/>
                                    <dgm:param type="endSty" val="noArr"/>
                                    <dgm:param type="connRout" val="bend"/>
                                    <dgm:param type="begPts" val="bCtr"/>
                                    <dgm:param type="endPts" val="bL bR"/>
                                  </dgm:alg>
                                </dgm:if>
                                <dgm:if name="Name47" axis="par" ptType="asst" func="cnt" op="equ" val="1">
                                  <dgm:alg type="conn">
                                    <dgm:param type="srcNode" val="bottomArc3"/>
                                    <dgm:param type="dstNode" val="topConnNode2"/>
                                    <dgm:param type="dim" val="1D"/>
                                    <dgm:param type="endSty" val="noArr"/>
                                    <dgm:param type="connRout" val="bend"/>
                                    <dgm:param type="begPts" val="bCtr"/>
                                    <dgm:param type="endPts" val="bL bR"/>
                                  </dgm:alg>
                                </dgm:if>
                                <dgm:else name="Name48">
                                  <dgm:alg type="conn">
                                    <dgm:param type="srcNode" val="bottomArc2"/>
                                    <dgm:param type="dstNode" val="topConnNode2"/>
                                    <dgm:param type="dim" val="1D"/>
                                    <dgm:param type="endSty" val="noArr"/>
                                    <dgm:param type="connRout" val="bend"/>
                                    <dgm:param type="begPts" val="bCtr"/>
                                    <dgm:param type="endPts" val="bL bR"/>
                                  </dgm:alg>
                                </dgm:else>
                              </dgm:choose>
                            </dgm:if>
                            <dgm:else name="Name49">
                              <dgm:choose name="Name50">
                                <dgm:if name="Name51" axis="self" func="depth" op="lte" val="2">
                                  <dgm:alg type="conn">
                                    <dgm:param type="srcNode" val="bottomArc1"/>
                                    <dgm:param type="dstNode" val="topArc2"/>
                                    <dgm:param type="dim" val="1D"/>
                                    <dgm:param type="endSty" val="noArr"/>
                                    <dgm:param type="connRout" val="bend"/>
                                    <dgm:param type="begPts" val="bCtr"/>
                                    <dgm:param type="endPts" val="tCtr"/>
                                    <dgm:param type="bendPt" val="end"/>
                                  </dgm:alg>
                                </dgm:if>
                                <dgm:if name="Name52" axis="par" ptType="asst" func="cnt" op="equ" val="1">
                                  <dgm:alg type="conn">
                                    <dgm:param type="srcNode" val="bottomArc3"/>
                                    <dgm:param type="dstNode" val="topArc2"/>
                                    <dgm:param type="dim" val="1D"/>
                                    <dgm:param type="endSty" val="noArr"/>
                                    <dgm:param type="connRout" val="bend"/>
                                    <dgm:param type="begPts" val="bCtr"/>
                                    <dgm:param type="endPts" val="tCtr"/>
                                    <dgm:param type="bendPt" val="end"/>
                                  </dgm:alg>
                                </dgm:if>
                                <dgm:else name="Name53">
                                  <dgm:alg type="conn">
                                    <dgm:param type="srcNode" val="bottomArc2"/>
                                    <dgm:param type="dstNode" val="topArc2"/>
                                    <dgm:param type="dim" val="1D"/>
                                    <dgm:param type="endSty" val="noArr"/>
                                    <dgm:param type="connRout" val="bend"/>
                                    <dgm:param type="begPts" val="bCtr"/>
                                    <dgm:param type="endPts" val="tCtr"/>
                                    <dgm:param type="bendPt" val="end"/>
                                  </dgm:alg>
                                </dgm:else>
                              </dgm:choose>
                            </dgm:else>
                          </dgm:choose>
                        </dgm:else>
                      </dgm:choose>
                    </dgm:if>
                    <dgm:else name="Name54">
                      <dgm:choose name="Name55">
                        <dgm:if name="Name56" axis="self" func="depth" op="lte" val="2">
                          <dgm:alg type="conn">
                            <dgm:param type="srcNode" val="bottomArc1"/>
                            <dgm:param type="dstNode" val="topConnNode2"/>
                            <dgm:param type="dim" val="1D"/>
                            <dgm:param type="endSty" val="noArr"/>
                            <dgm:param type="connRout" val="bend"/>
                            <dgm:param type="begPts" val="bCtr"/>
                            <dgm:param type="endPts" val="bL bR"/>
                          </dgm:alg>
                        </dgm:if>
                        <dgm:if name="Name57" axis="par" ptType="asst" func="cnt" op="equ" val="1">
                          <dgm:alg type="conn">
                            <dgm:param type="srcNode" val="bottomArc3"/>
                            <dgm:param type="dstNode" val="topConnNode2"/>
                            <dgm:param type="dim" val="1D"/>
                            <dgm:param type="endSty" val="noArr"/>
                            <dgm:param type="connRout" val="bend"/>
                            <dgm:param type="begPts" val="bCtr"/>
                            <dgm:param type="endPts" val="bL bR"/>
                          </dgm:alg>
                        </dgm:if>
                        <dgm:else name="Name58">
                          <dgm:alg type="conn">
                            <dgm:param type="srcNode" val="bottomArc2"/>
                            <dgm:param type="dstNode" val="topConnNode2"/>
                            <dgm:param type="dim" val="1D"/>
                            <dgm:param type="endSty" val="noArr"/>
                            <dgm:param type="connRout" val="bend"/>
                            <dgm:param type="begPts" val="bCtr"/>
                            <dgm:param type="endPts" val="bL bR"/>
                          </dgm:alg>
                        </dgm:else>
                      </dgm:choose>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2">
                <dgm:varLst>
                  <dgm:hierBranch val="init"/>
                </dgm:varLst>
                <dgm:choose name="Name59">
                  <dgm:if name="Name60" func="var" arg="hierBranch" op="equ" val="l">
                    <dgm:alg type="hierRoot">
                      <dgm:param type="hierAlign" val="tR"/>
                    </dgm:alg>
                    <dgm:shape xmlns:r="http://schemas.openxmlformats.org/officeDocument/2006/relationships" r:blip="">
                      <dgm:adjLst/>
                    </dgm:shape>
                    <dgm:presOf/>
                    <dgm:constrLst>
                      <dgm:constr type="alignOff" val="0.65"/>
                    </dgm:constrLst>
                  </dgm:if>
                  <dgm:if name="Name61" func="var" arg="hierBranch" op="equ" val="r">
                    <dgm:alg type="hierRoot">
                      <dgm:param type="hierAlign" val="tL"/>
                    </dgm:alg>
                    <dgm:shape xmlns:r="http://schemas.openxmlformats.org/officeDocument/2006/relationships" r:blip="">
                      <dgm:adjLst/>
                    </dgm:shape>
                    <dgm:presOf/>
                    <dgm:constrLst>
                      <dgm:constr type="alignOff" val="0.65"/>
                    </dgm:constrLst>
                  </dgm:if>
                  <dgm:if name="Name62"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3" func="var" arg="hierBranch" op="equ" val="init">
                    <dgm:choose name="Name64">
                      <dgm:if name="Name65" axis="des" func="maxDepth" op="lte" val="1">
                        <dgm:alg type="hierRoot">
                          <dgm:param type="hierAlign" val="tL"/>
                        </dgm:alg>
                        <dgm:shape xmlns:r="http://schemas.openxmlformats.org/officeDocument/2006/relationships" r:blip="">
                          <dgm:adjLst/>
                        </dgm:shape>
                        <dgm:presOf/>
                        <dgm:constrLst>
                          <dgm:constr type="alignOff" val="0.65"/>
                        </dgm:constrLst>
                      </dgm:if>
                      <dgm:else name="Name6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67">
                    <dgm:alg type="hierRoot"/>
                    <dgm:shape xmlns:r="http://schemas.openxmlformats.org/officeDocument/2006/relationships" r:blip="">
                      <dgm:adjLst/>
                    </dgm:shape>
                    <dgm:presOf/>
                    <dgm:constrLst>
                      <dgm:constr type="alignOff" val="0.65"/>
                    </dgm:constrLst>
                  </dgm:else>
                </dgm:choose>
                <dgm:layoutNode name="rootComposite2">
                  <dgm:alg type="composite"/>
                  <dgm:shape xmlns:r="http://schemas.openxmlformats.org/officeDocument/2006/relationships" r:blip="">
                    <dgm:adjLst/>
                  </dgm:shape>
                  <dgm:presOf axis="self" ptType="node" cnt="1"/>
                  <dgm:choose name="Name68">
                    <dgm:if name="Name69" func="var" arg="hierBranch" op="equ" val="init">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0" func="var" arg="hierBranch" op="equ" val="l">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1" func="var" arg="hierBranch" op="equ" val="r">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else name="Name72">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else>
                  </dgm:choose>
                  <dgm:layoutNode name="rootText2"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2" styleLbl="parChTrans1D1" moveWith="rootText2">
                    <dgm:alg type="sp"/>
                    <dgm:shape xmlns:r="http://schemas.openxmlformats.org/officeDocument/2006/relationships" type="arc" r:blip="" zOrderOff="-2">
                      <dgm:adjLst>
                        <dgm:adj idx="1" val="-140"/>
                        <dgm:adj idx="2" val="-40"/>
                      </dgm:adjLst>
                    </dgm:shape>
                    <dgm:presOf/>
                  </dgm:layoutNode>
                  <dgm:layoutNode name="bottomArc2" styleLbl="parChTrans1D1" moveWith="rootText2">
                    <dgm:alg type="sp"/>
                    <dgm:shape xmlns:r="http://schemas.openxmlformats.org/officeDocument/2006/relationships" type="arc" r:blip="" zOrderOff="-2">
                      <dgm:adjLst>
                        <dgm:adj idx="1" val="40"/>
                        <dgm:adj idx="2" val="140"/>
                      </dgm:adjLst>
                    </dgm:shape>
                    <dgm:presOf/>
                  </dgm:layoutNode>
                  <dgm:layoutNode name="topConnNode2" moveWith="rootText2">
                    <dgm:alg type="sp"/>
                    <dgm:shape xmlns:r="http://schemas.openxmlformats.org/officeDocument/2006/relationships" type="rect" r:blip="" hideGeom="1">
                      <dgm:adjLst/>
                    </dgm:shape>
                    <dgm:presOf axis="self" ptType="node" cnt="1"/>
                  </dgm:layoutNode>
                </dgm:layoutNode>
                <dgm:layoutNode name="hierChild4">
                  <dgm:choose name="Name73">
                    <dgm:if name="Name74" func="var" arg="hierBranch" op="equ" val="l">
                      <dgm:alg type="hierChild">
                        <dgm:param type="linDir" val="fromT"/>
                        <dgm:param type="chAlign" val="r"/>
                      </dgm:alg>
                    </dgm:if>
                    <dgm:if name="Name75" func="var" arg="hierBranch" op="equ" val="r">
                      <dgm:alg type="hierChild">
                        <dgm:param type="linDir" val="fromT"/>
                        <dgm:param type="chAlign" val="l"/>
                      </dgm:alg>
                    </dgm:if>
                    <dgm:if name="Name76" func="var" arg="hierBranch" op="equ" val="hang">
                      <dgm:choose name="Name77">
                        <dgm:if name="Name78" func="var" arg="dir" op="equ" val="norm">
                          <dgm:alg type="hierChild">
                            <dgm:param type="linDir" val="fromL"/>
                            <dgm:param type="chAlign" val="l"/>
                            <dgm:param type="secLinDir" val="fromT"/>
                            <dgm:param type="secChAlign" val="t"/>
                          </dgm:alg>
                        </dgm:if>
                        <dgm:else name="Name79">
                          <dgm:alg type="hierChild">
                            <dgm:param type="linDir" val="fromR"/>
                            <dgm:param type="chAlign" val="l"/>
                            <dgm:param type="secLinDir" val="fromT"/>
                            <dgm:param type="secChAlign" val="t"/>
                          </dgm:alg>
                        </dgm:else>
                      </dgm:choose>
                    </dgm:if>
                    <dgm:if name="Name80" func="var" arg="hierBranch" op="equ" val="std">
                      <dgm:choose name="Name81">
                        <dgm:if name="Name82" func="var" arg="dir" op="equ" val="norm">
                          <dgm:alg type="hierChild"/>
                        </dgm:if>
                        <dgm:else name="Name83">
                          <dgm:alg type="hierChild">
                            <dgm:param type="linDir" val="fromR"/>
                          </dgm:alg>
                        </dgm:else>
                      </dgm:choose>
                    </dgm:if>
                    <dgm:if name="Name84" func="var" arg="hierBranch" op="equ" val="init">
                      <dgm:choose name="Name85">
                        <dgm:if name="Name86" axis="des" func="maxDepth" op="lte" val="1">
                          <dgm:alg type="hierChild">
                            <dgm:param type="linDir" val="fromT"/>
                            <dgm:param type="chAlign" val="l"/>
                          </dgm:alg>
                        </dgm:if>
                        <dgm:else name="Name87">
                          <dgm:choose name="Name88">
                            <dgm:if name="Name89" func="var" arg="dir" op="equ" val="norm">
                              <dgm:alg type="hierChild"/>
                            </dgm:if>
                            <dgm:else name="Name90">
                              <dgm:alg type="hierChild">
                                <dgm:param type="linDir" val="fromR"/>
                              </dgm:alg>
                            </dgm:else>
                          </dgm:choose>
                        </dgm:else>
                      </dgm:choose>
                    </dgm:if>
                    <dgm:else name="Name91"/>
                  </dgm:choose>
                  <dgm:shape xmlns:r="http://schemas.openxmlformats.org/officeDocument/2006/relationships" r:blip="">
                    <dgm:adjLst/>
                  </dgm:shape>
                  <dgm:presOf/>
                  <dgm:forEach name="Name92" ref="rep2a"/>
                </dgm:layoutNode>
                <dgm:layoutNode name="hierChild5">
                  <dgm:choose name="Name93">
                    <dgm:if name="Name94" func="var" arg="dir" op="equ" val="norm">
                      <dgm:alg type="hierChild">
                        <dgm:param type="linDir" val="fromL"/>
                        <dgm:param type="chAlign" val="l"/>
                        <dgm:param type="secLinDir" val="fromT"/>
                        <dgm:param type="secChAlign" val="t"/>
                      </dgm:alg>
                    </dgm:if>
                    <dgm:else name="Name95">
                      <dgm:alg type="hierChild">
                        <dgm:param type="linDir" val="fromR"/>
                        <dgm:param type="chAlign" val="l"/>
                        <dgm:param type="secLinDir" val="fromT"/>
                        <dgm:param type="secChAlign" val="t"/>
                      </dgm:alg>
                    </dgm:else>
                  </dgm:choose>
                  <dgm:shape xmlns:r="http://schemas.openxmlformats.org/officeDocument/2006/relationships" r:blip="">
                    <dgm:adjLst/>
                  </dgm:shape>
                  <dgm:presOf/>
                  <dgm:forEach name="Name96" ref="rep2b"/>
                </dgm:layoutNode>
              </dgm:layoutNode>
            </dgm:forEach>
          </dgm:layoutNode>
          <dgm:layoutNode name="hierChild3">
            <dgm:choose name="Name97">
              <dgm:if name="Name98" func="var" arg="dir" op="equ" val="norm">
                <dgm:alg type="hierChild">
                  <dgm:param type="linDir" val="fromL"/>
                  <dgm:param type="chAlign" val="l"/>
                  <dgm:param type="secLinDir" val="fromT"/>
                  <dgm:param type="secChAlign" val="t"/>
                </dgm:alg>
              </dgm:if>
              <dgm:else name="Name99">
                <dgm:alg type="hierChild">
                  <dgm:param type="linDir" val="fromR"/>
                  <dgm:param type="chAlign" val="l"/>
                  <dgm:param type="secLinDir" val="fromT"/>
                  <dgm:param type="secChAlign" val="t"/>
                </dgm:alg>
              </dgm:else>
            </dgm:choose>
            <dgm:shape xmlns:r="http://schemas.openxmlformats.org/officeDocument/2006/relationships" r:blip="">
              <dgm:adjLst/>
            </dgm:shape>
            <dgm:presOf/>
            <dgm:forEach name="rep2b" axis="ch" ptType="asst">
              <dgm:forEach name="Name100" axis="precedSib" ptType="parTrans" st="-1" cnt="1">
                <dgm:layoutNode name="Name101">
                  <dgm:choose name="Name102">
                    <dgm:if name="Name103" axis="self" func="depth" op="lte" val="2">
                      <dgm:alg type="conn">
                        <dgm:param type="srcNode" val="bottomArc1"/>
                        <dgm:param type="dstNode" val="topConnNode3"/>
                        <dgm:param type="dim" val="1D"/>
                        <dgm:param type="endSty" val="noArr"/>
                        <dgm:param type="connRout" val="bend"/>
                        <dgm:param type="begPts" val="bCtr"/>
                        <dgm:param type="endPts" val="bL bR"/>
                      </dgm:alg>
                    </dgm:if>
                    <dgm:if name="Name104" axis="par" ptType="asst" func="cnt" op="equ" val="1">
                      <dgm:alg type="conn">
                        <dgm:param type="srcNode" val="bottomArc3"/>
                        <dgm:param type="dstNode" val="topConnNode3"/>
                        <dgm:param type="dim" val="1D"/>
                        <dgm:param type="endSty" val="noArr"/>
                        <dgm:param type="connRout" val="bend"/>
                        <dgm:param type="begPts" val="bCtr"/>
                        <dgm:param type="endPts" val="bL bR"/>
                      </dgm:alg>
                    </dgm:if>
                    <dgm:else name="Name105">
                      <dgm:alg type="conn">
                        <dgm:param type="srcNode" val="bottomArc2"/>
                        <dgm:param type="dstNode" val="topConnNode3"/>
                        <dgm:param type="dim" val="1D"/>
                        <dgm:param type="endSty" val="noArr"/>
                        <dgm:param type="connRout" val="bend"/>
                        <dgm:param type="begPts" val="bCtr"/>
                        <dgm:param type="endPts" val="bL bR"/>
                      </dgm:alg>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3">
                <dgm:varLst>
                  <dgm:hierBranch val="init"/>
                </dgm:varLst>
                <dgm:choose name="Name106">
                  <dgm:if name="Name107" func="var" arg="hierBranch" op="equ" val="l">
                    <dgm:alg type="hierRoot">
                      <dgm:param type="hierAlign" val="tR"/>
                    </dgm:alg>
                    <dgm:shape xmlns:r="http://schemas.openxmlformats.org/officeDocument/2006/relationships" r:blip="">
                      <dgm:adjLst/>
                    </dgm:shape>
                    <dgm:presOf/>
                    <dgm:constrLst>
                      <dgm:constr type="alignOff" val="0.65"/>
                    </dgm:constrLst>
                  </dgm:if>
                  <dgm:if name="Name108" func="var" arg="hierBranch" op="equ" val="r">
                    <dgm:alg type="hierRoot">
                      <dgm:param type="hierAlign" val="tL"/>
                    </dgm:alg>
                    <dgm:shape xmlns:r="http://schemas.openxmlformats.org/officeDocument/2006/relationships" r:blip="">
                      <dgm:adjLst/>
                    </dgm:shape>
                    <dgm:presOf/>
                    <dgm:constrLst>
                      <dgm:constr type="alignOff" val="0.65"/>
                    </dgm:constrLst>
                  </dgm:if>
                  <dgm:if name="Name109" func="var" arg="hierBranch" op="equ" val="hang">
                    <dgm:alg type="hierRoot"/>
                    <dgm:shape xmlns:r="http://schemas.openxmlformats.org/officeDocument/2006/relationships" r:blip="">
                      <dgm:adjLst/>
                    </dgm:shape>
                    <dgm:presOf/>
                    <dgm:constrLst>
                      <dgm:constr type="alignOff" val="0.65"/>
                    </dgm:constrLst>
                  </dgm:if>
                  <dgm:if name="Name110"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1" func="var" arg="hierBranch" op="equ" val="init">
                    <dgm:choose name="Name112">
                      <dgm:if name="Name113" axis="des" func="maxDepth" op="lte" val="1">
                        <dgm:alg type="hierRoot">
                          <dgm:param type="hierAlign" val="tL"/>
                        </dgm:alg>
                        <dgm:shape xmlns:r="http://schemas.openxmlformats.org/officeDocument/2006/relationships" r:blip="">
                          <dgm:adjLst/>
                        </dgm:shape>
                        <dgm:presOf/>
                        <dgm:constrLst>
                          <dgm:constr type="alignOff" val="0.65"/>
                        </dgm:constrLst>
                      </dgm:if>
                      <dgm:else name="Name114">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15"/>
                </dgm:choose>
                <dgm:layoutNode name="rootComposite3">
                  <dgm:alg type="composite"/>
                  <dgm:shape xmlns:r="http://schemas.openxmlformats.org/officeDocument/2006/relationships" r:blip="">
                    <dgm:adjLst/>
                  </dgm:shape>
                  <dgm:presOf axis="self" ptType="node" cnt="1"/>
                  <dgm:choose name="Name116">
                    <dgm:if name="Name117" func="var" arg="hierBranch" op="equ" val="init">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8" func="var" arg="hierBranch" op="equ" val="l">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9" func="var" arg="hierBranch" op="equ" val="r">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else name="Name120">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else>
                  </dgm:choose>
                  <dgm:layoutNode name="rootText3"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3" styleLbl="parChTrans1D1" moveWith="rootText3">
                    <dgm:alg type="sp"/>
                    <dgm:shape xmlns:r="http://schemas.openxmlformats.org/officeDocument/2006/relationships" type="arc" r:blip="" zOrderOff="-2">
                      <dgm:adjLst>
                        <dgm:adj idx="1" val="-140"/>
                        <dgm:adj idx="2" val="-40"/>
                      </dgm:adjLst>
                    </dgm:shape>
                    <dgm:presOf/>
                  </dgm:layoutNode>
                  <dgm:layoutNode name="bottomArc3" styleLbl="parChTrans1D1" moveWith="rootText3">
                    <dgm:alg type="sp"/>
                    <dgm:shape xmlns:r="http://schemas.openxmlformats.org/officeDocument/2006/relationships" type="arc" r:blip="" zOrderOff="-2">
                      <dgm:adjLst>
                        <dgm:adj idx="1" val="40"/>
                        <dgm:adj idx="2" val="140"/>
                      </dgm:adjLst>
                    </dgm:shape>
                    <dgm:presOf/>
                  </dgm:layoutNode>
                  <dgm:layoutNode name="topConnNode3" moveWith="rootText3">
                    <dgm:alg type="sp"/>
                    <dgm:shape xmlns:r="http://schemas.openxmlformats.org/officeDocument/2006/relationships" type="rect" r:blip="" hideGeom="1">
                      <dgm:adjLst/>
                    </dgm:shape>
                    <dgm:presOf axis="self" ptType="node" cnt="1"/>
                  </dgm:layoutNode>
                </dgm:layoutNode>
                <dgm:layoutNode name="hierChild6">
                  <dgm:choose name="Name121">
                    <dgm:if name="Name122" func="var" arg="hierBranch" op="equ" val="l">
                      <dgm:alg type="hierChild">
                        <dgm:param type="linDir" val="fromT"/>
                        <dgm:param type="chAlign" val="r"/>
                      </dgm:alg>
                    </dgm:if>
                    <dgm:if name="Name123" func="var" arg="hierBranch" op="equ" val="r">
                      <dgm:alg type="hierChild">
                        <dgm:param type="linDir" val="fromT"/>
                        <dgm:param type="chAlign" val="l"/>
                      </dgm:alg>
                    </dgm:if>
                    <dgm:if name="Name124" func="var" arg="hierBranch" op="equ" val="hang">
                      <dgm:choose name="Name125">
                        <dgm:if name="Name126" func="var" arg="dir" op="equ" val="norm">
                          <dgm:alg type="hierChild">
                            <dgm:param type="linDir" val="fromL"/>
                            <dgm:param type="chAlign" val="l"/>
                            <dgm:param type="secLinDir" val="fromT"/>
                            <dgm:param type="secChAlign" val="t"/>
                          </dgm:alg>
                        </dgm:if>
                        <dgm:else name="Name127">
                          <dgm:alg type="hierChild">
                            <dgm:param type="linDir" val="fromR"/>
                            <dgm:param type="chAlign" val="l"/>
                            <dgm:param type="secLinDir" val="fromT"/>
                            <dgm:param type="secChAlign" val="t"/>
                          </dgm:alg>
                        </dgm:else>
                      </dgm:choose>
                    </dgm:if>
                    <dgm:if name="Name128" func="var" arg="hierBranch" op="equ" val="std">
                      <dgm:choose name="Name129">
                        <dgm:if name="Name130" func="var" arg="dir" op="equ" val="norm">
                          <dgm:alg type="hierChild"/>
                        </dgm:if>
                        <dgm:else name="Name131">
                          <dgm:alg type="hierChild">
                            <dgm:param type="linDir" val="fromR"/>
                          </dgm:alg>
                        </dgm:else>
                      </dgm:choose>
                    </dgm:if>
                    <dgm:if name="Name132" func="var" arg="hierBranch" op="equ" val="init">
                      <dgm:choose name="Name133">
                        <dgm:if name="Name134" axis="des" func="maxDepth" op="lte" val="1">
                          <dgm:alg type="hierChild">
                            <dgm:param type="linDir" val="fromT"/>
                            <dgm:param type="chAlign" val="l"/>
                          </dgm:alg>
                        </dgm:if>
                        <dgm:else name="Name135">
                          <dgm:alg type="hierChild"/>
                        </dgm:else>
                      </dgm:choose>
                    </dgm:if>
                    <dgm:else name="Name136"/>
                  </dgm:choose>
                  <dgm:shape xmlns:r="http://schemas.openxmlformats.org/officeDocument/2006/relationships" r:blip="">
                    <dgm:adjLst/>
                  </dgm:shape>
                  <dgm:presOf/>
                  <dgm:forEach name="Name137" ref="rep2a"/>
                </dgm:layoutNode>
                <dgm:layoutNode name="hierChild7">
                  <dgm:choose name="Name138">
                    <dgm:if name="Name139" func="var" arg="dir" op="equ" val="norm">
                      <dgm:alg type="hierChild">
                        <dgm:param type="linDir" val="fromL"/>
                        <dgm:param type="chAlign" val="l"/>
                        <dgm:param type="secLinDir" val="fromT"/>
                        <dgm:param type="secChAlign" val="t"/>
                      </dgm:alg>
                    </dgm:if>
                    <dgm:else name="Name140">
                      <dgm:alg type="hierChild">
                        <dgm:param type="linDir" val="fromR"/>
                        <dgm:param type="chAlign" val="l"/>
                        <dgm:param type="secLinDir" val="fromT"/>
                        <dgm:param type="secChAlign" val="t"/>
                      </dgm:alg>
                    </dgm:else>
                  </dgm:choose>
                  <dgm:shape xmlns:r="http://schemas.openxmlformats.org/officeDocument/2006/relationships" r:blip="">
                    <dgm:adjLst/>
                  </dgm:shape>
                  <dgm:presOf/>
                  <dgm:forEach name="Name141"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2">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3">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D17705E-39B1-9745-BFB1-E2AFB77B681B}" type="datetimeFigureOut">
              <a:rPr lang="en-US" smtClean="0"/>
              <a:t>5/5/2020</a:t>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D05FF3E-1ADD-BE4F-9ED2-20CB81AE9765}" type="slidenum">
              <a:rPr lang="en-US" smtClean="0"/>
              <a:t>‹#›</a:t>
            </a:fld>
            <a:endParaRPr lang="en-US" dirty="0"/>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6E1E63-6347-BD4F-A808-7F54FA34CE72}" type="datetimeFigureOut">
              <a:rPr kumimoji="1" lang="zh-CN" altLang="en-US" smtClean="0"/>
              <a:t>2020/5/5</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1EDE8F-5748-564A-B104-45C8D6344219}" type="slidenum">
              <a:rPr kumimoji="1" lang="zh-CN" altLang="en-US" smtClean="0"/>
              <a:t>‹#›</a:t>
            </a:fld>
            <a:endParaRPr kumimoji="1"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t>1</a:t>
            </a:fld>
            <a:endParaRPr kumimoji="1"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18</a:t>
            </a:fld>
            <a:endParaRPr kumimoji="1"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19</a:t>
            </a:fld>
            <a:endParaRPr kumimoji="1"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21</a:t>
            </a:fld>
            <a:endParaRPr kumimoji="1"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22</a:t>
            </a:fld>
            <a:endParaRPr kumimoji="1"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t>23</a:t>
            </a:fld>
            <a:endParaRPr kumimoji="1"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24</a:t>
            </a:fld>
            <a:endParaRPr kumimoji="1"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25</a:t>
            </a:fld>
            <a:endParaRPr kumimoji="1"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11EDE8F-5748-564A-B104-45C8D6344219}" type="slidenum">
              <a:rPr kumimoji="1" lang="zh-CN" altLang="en-US" smtClean="0"/>
              <a:t>26</a:t>
            </a:fld>
            <a:endParaRPr kumimoji="1"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11EDE8F-5748-564A-B104-45C8D6344219}" type="slidenum">
              <a:rPr kumimoji="1" lang="zh-CN" altLang="en-US" smtClean="0"/>
              <a:t>27</a:t>
            </a:fld>
            <a:endParaRPr kumimoji="1"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t>2</a:t>
            </a:fld>
            <a:endParaRPr kumimoji="1"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11EDE8F-5748-564A-B104-45C8D6344219}" type="slidenum">
              <a:rPr kumimoji="1" lang="zh-CN" altLang="en-US" smtClean="0"/>
              <a:t>28</a:t>
            </a:fld>
            <a:endParaRPr kumimoji="1"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11EDE8F-5748-564A-B104-45C8D6344219}" type="slidenum">
              <a:rPr kumimoji="1" lang="zh-CN" altLang="en-US" smtClean="0"/>
              <a:t>29</a:t>
            </a:fld>
            <a:endParaRPr kumimoji="1"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11EDE8F-5748-564A-B104-45C8D6344219}" type="slidenum">
              <a:rPr kumimoji="1" lang="zh-CN" altLang="en-US" smtClean="0"/>
              <a:t>30</a:t>
            </a:fld>
            <a:endParaRPr kumimoji="1"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11EDE8F-5748-564A-B104-45C8D6344219}" type="slidenum">
              <a:rPr kumimoji="1" lang="zh-CN" altLang="en-US" smtClean="0"/>
              <a:t>31</a:t>
            </a:fld>
            <a:endParaRPr kumimoji="1"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t>32</a:t>
            </a:fld>
            <a:endParaRPr kumimoji="1"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33</a:t>
            </a:fld>
            <a:endParaRPr kumimoji="1"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34</a:t>
            </a:fld>
            <a:endParaRPr kumimoji="1"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35</a:t>
            </a:fld>
            <a:endParaRPr kumimoji="1"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36</a:t>
            </a:fld>
            <a:endParaRPr kumimoji="1"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37</a:t>
            </a:fld>
            <a:endParaRPr kumimoji="1"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3</a:t>
            </a:fld>
            <a:endParaRPr kumimoji="1"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38</a:t>
            </a:fld>
            <a:endParaRPr kumimoji="1"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4</a:t>
            </a:fld>
            <a:endParaRPr kumimoji="1"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6</a:t>
            </a:fld>
            <a:endParaRPr kumimoji="1"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10</a:t>
            </a:fld>
            <a:endParaRPr kumimoji="1"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t>14</a:t>
            </a:fld>
            <a:endParaRPr kumimoji="1"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15</a:t>
            </a:fld>
            <a:endParaRPr kumimoji="1"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内容页_1">
    <p:bg>
      <p:bgPr>
        <a:pattFill prst="dotGrid">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2" name="文本占位符 5"/>
          <p:cNvSpPr>
            <a:spLocks noGrp="1"/>
          </p:cNvSpPr>
          <p:nvPr>
            <p:ph type="body" sz="quarter" idx="12" hasCustomPrompt="1"/>
          </p:nvPr>
        </p:nvSpPr>
        <p:spPr>
          <a:xfrm>
            <a:off x="0" y="223935"/>
            <a:ext cx="970383" cy="652366"/>
          </a:xfrm>
          <a:prstGeom prst="rect">
            <a:avLst/>
          </a:prstGeom>
          <a:solidFill>
            <a:schemeClr val="accent1">
              <a:lumMod val="75000"/>
            </a:schemeClr>
          </a:solidFill>
          <a:effectLst>
            <a:outerShdw blurRad="88900" sx="102000" sy="102000" algn="ctr" rotWithShape="0">
              <a:prstClr val="black">
                <a:alpha val="25000"/>
              </a:prstClr>
            </a:outerShdw>
          </a:effectLst>
        </p:spPr>
        <p:txBody>
          <a:bodyPr anchor="ctr"/>
          <a:lstStyle>
            <a:lvl1pPr marL="0" indent="0">
              <a:buNone/>
              <a:defRPr sz="4000" b="1">
                <a:solidFill>
                  <a:schemeClr val="bg1"/>
                </a:solidFill>
              </a:defRPr>
            </a:lvl1pPr>
          </a:lstStyle>
          <a:p>
            <a:pPr lvl="0"/>
            <a:r>
              <a:rPr kumimoji="1" lang="en-US" altLang="zh-CN" dirty="0"/>
              <a:t>00</a:t>
            </a:r>
            <a:endParaRPr kumimoji="1" lang="zh-CN" altLang="en-US" dirty="0"/>
          </a:p>
        </p:txBody>
      </p:sp>
      <p:sp>
        <p:nvSpPr>
          <p:cNvPr id="3" name="文本占位符 5"/>
          <p:cNvSpPr>
            <a:spLocks noGrp="1"/>
          </p:cNvSpPr>
          <p:nvPr>
            <p:ph type="body" sz="quarter" idx="13"/>
          </p:nvPr>
        </p:nvSpPr>
        <p:spPr>
          <a:xfrm>
            <a:off x="1110083" y="223935"/>
            <a:ext cx="6435012" cy="652366"/>
          </a:xfrm>
          <a:prstGeom prst="rect">
            <a:avLst/>
          </a:prstGeom>
          <a:noFill/>
        </p:spPr>
        <p:txBody>
          <a:bodyPr anchor="ctr"/>
          <a:lstStyle>
            <a:lvl1pPr marL="0" indent="0">
              <a:lnSpc>
                <a:spcPct val="100000"/>
              </a:lnSpc>
              <a:buNone/>
              <a:defRPr sz="2800" b="1">
                <a:solidFill>
                  <a:schemeClr val="accent1">
                    <a:lumMod val="75000"/>
                  </a:schemeClr>
                </a:solidFill>
                <a:effectLst>
                  <a:outerShdw blurRad="88900" sx="102000" sy="102000" algn="ctr" rotWithShape="0">
                    <a:prstClr val="black">
                      <a:alpha val="25000"/>
                    </a:prstClr>
                  </a:outerShdw>
                </a:effectLst>
              </a:defRPr>
            </a:lvl1pPr>
          </a:lstStyle>
          <a:p>
            <a:pPr lvl="0"/>
            <a:endParaRPr kumimoji="1"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空白页">
    <p:bg>
      <p:bgPr>
        <a:solidFill>
          <a:schemeClr val="bg1"/>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段文字版式">
    <p:bg>
      <p:bgPr>
        <a:pattFill prst="dotGrid">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19" name="任意多边形: 形状 18"/>
          <p:cNvSpPr/>
          <p:nvPr userDrawn="1"/>
        </p:nvSpPr>
        <p:spPr>
          <a:xfrm>
            <a:off x="1" y="267172"/>
            <a:ext cx="9486459" cy="579395"/>
          </a:xfrm>
          <a:custGeom>
            <a:avLst/>
            <a:gdLst>
              <a:gd name="connsiteX0" fmla="*/ 9472293 w 9486459"/>
              <a:gd name="connsiteY0" fmla="*/ 0 h 579395"/>
              <a:gd name="connsiteX1" fmla="*/ 9486459 w 9486459"/>
              <a:gd name="connsiteY1" fmla="*/ 0 h 579395"/>
              <a:gd name="connsiteX2" fmla="*/ 9122539 w 9486459"/>
              <a:gd name="connsiteY2" fmla="*/ 579395 h 579395"/>
              <a:gd name="connsiteX3" fmla="*/ 9108373 w 9486459"/>
              <a:gd name="connsiteY3" fmla="*/ 579395 h 579395"/>
              <a:gd name="connsiteX4" fmla="*/ 9383852 w 9486459"/>
              <a:gd name="connsiteY4" fmla="*/ 0 h 579395"/>
              <a:gd name="connsiteX5" fmla="*/ 9434831 w 9486459"/>
              <a:gd name="connsiteY5" fmla="*/ 0 h 579395"/>
              <a:gd name="connsiteX6" fmla="*/ 9070911 w 9486459"/>
              <a:gd name="connsiteY6" fmla="*/ 579395 h 579395"/>
              <a:gd name="connsiteX7" fmla="*/ 9019932 w 9486459"/>
              <a:gd name="connsiteY7" fmla="*/ 579395 h 579395"/>
              <a:gd name="connsiteX8" fmla="*/ 0 w 9486459"/>
              <a:gd name="connsiteY8" fmla="*/ 0 h 579395"/>
              <a:gd name="connsiteX9" fmla="*/ 9345418 w 9486459"/>
              <a:gd name="connsiteY9" fmla="*/ 0 h 579395"/>
              <a:gd name="connsiteX10" fmla="*/ 8977879 w 9486459"/>
              <a:gd name="connsiteY10" fmla="*/ 579395 h 579395"/>
              <a:gd name="connsiteX11" fmla="*/ 0 w 9486459"/>
              <a:gd name="connsiteY11" fmla="*/ 579395 h 579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86459" h="579395">
                <a:moveTo>
                  <a:pt x="9472293" y="0"/>
                </a:moveTo>
                <a:lnTo>
                  <a:pt x="9486459" y="0"/>
                </a:lnTo>
                <a:lnTo>
                  <a:pt x="9122539" y="579395"/>
                </a:lnTo>
                <a:lnTo>
                  <a:pt x="9108373" y="579395"/>
                </a:lnTo>
                <a:close/>
                <a:moveTo>
                  <a:pt x="9383852" y="0"/>
                </a:moveTo>
                <a:lnTo>
                  <a:pt x="9434831" y="0"/>
                </a:lnTo>
                <a:lnTo>
                  <a:pt x="9070911" y="579395"/>
                </a:lnTo>
                <a:lnTo>
                  <a:pt x="9019932" y="579395"/>
                </a:lnTo>
                <a:close/>
                <a:moveTo>
                  <a:pt x="0" y="0"/>
                </a:moveTo>
                <a:lnTo>
                  <a:pt x="9345418" y="0"/>
                </a:lnTo>
                <a:lnTo>
                  <a:pt x="8977879" y="579395"/>
                </a:lnTo>
                <a:lnTo>
                  <a:pt x="0" y="579395"/>
                </a:lnTo>
                <a:close/>
              </a:path>
            </a:pathLst>
          </a:custGeom>
          <a:pattFill prst="wdUpDiag">
            <a:fgClr>
              <a:srgbClr val="00449A"/>
            </a:fgClr>
            <a:bgClr>
              <a:srgbClr val="003A8F"/>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endParaRPr lang="zh-CN" altLang="en-US" sz="2400" dirty="0">
              <a:solidFill>
                <a:srgbClr val="0064B8"/>
              </a:solidFill>
            </a:endParaRPr>
          </a:p>
        </p:txBody>
      </p:sp>
      <p:grpSp>
        <p:nvGrpSpPr>
          <p:cNvPr id="4" name="组合 3"/>
          <p:cNvGrpSpPr/>
          <p:nvPr userDrawn="1"/>
        </p:nvGrpSpPr>
        <p:grpSpPr>
          <a:xfrm>
            <a:off x="443029" y="435931"/>
            <a:ext cx="257171" cy="208413"/>
            <a:chOff x="337460" y="322200"/>
            <a:chExt cx="257171" cy="208413"/>
          </a:xfrm>
        </p:grpSpPr>
        <p:sp>
          <p:nvSpPr>
            <p:cNvPr id="5" name="箭头: V 形 4"/>
            <p:cNvSpPr/>
            <p:nvPr userDrawn="1"/>
          </p:nvSpPr>
          <p:spPr>
            <a:xfrm>
              <a:off x="424769" y="322200"/>
              <a:ext cx="169862" cy="208413"/>
            </a:xfrm>
            <a:prstGeom prst="chevron">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 name="任意多边形: 形状 5"/>
            <p:cNvSpPr/>
            <p:nvPr userDrawn="1"/>
          </p:nvSpPr>
          <p:spPr>
            <a:xfrm>
              <a:off x="371973" y="322200"/>
              <a:ext cx="120110" cy="208413"/>
            </a:xfrm>
            <a:custGeom>
              <a:avLst/>
              <a:gdLst>
                <a:gd name="connsiteX0" fmla="*/ 0 w 120110"/>
                <a:gd name="connsiteY0" fmla="*/ 0 h 208413"/>
                <a:gd name="connsiteX1" fmla="*/ 35179 w 120110"/>
                <a:gd name="connsiteY1" fmla="*/ 0 h 208413"/>
                <a:gd name="connsiteX2" fmla="*/ 120110 w 120110"/>
                <a:gd name="connsiteY2" fmla="*/ 104207 h 208413"/>
                <a:gd name="connsiteX3" fmla="*/ 35179 w 120110"/>
                <a:gd name="connsiteY3" fmla="*/ 208413 h 208413"/>
                <a:gd name="connsiteX4" fmla="*/ 0 w 120110"/>
                <a:gd name="connsiteY4" fmla="*/ 208413 h 208413"/>
                <a:gd name="connsiteX5" fmla="*/ 84931 w 120110"/>
                <a:gd name="connsiteY5" fmla="*/ 104207 h 208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110" h="208413">
                  <a:moveTo>
                    <a:pt x="0" y="0"/>
                  </a:moveTo>
                  <a:lnTo>
                    <a:pt x="35179" y="0"/>
                  </a:lnTo>
                  <a:lnTo>
                    <a:pt x="120110" y="104207"/>
                  </a:lnTo>
                  <a:lnTo>
                    <a:pt x="35179" y="208413"/>
                  </a:lnTo>
                  <a:lnTo>
                    <a:pt x="0" y="208413"/>
                  </a:lnTo>
                  <a:lnTo>
                    <a:pt x="84931" y="10420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 name="任意多边形: 形状 6"/>
            <p:cNvSpPr/>
            <p:nvPr userDrawn="1"/>
          </p:nvSpPr>
          <p:spPr>
            <a:xfrm>
              <a:off x="337460" y="322200"/>
              <a:ext cx="101826" cy="208413"/>
            </a:xfrm>
            <a:custGeom>
              <a:avLst/>
              <a:gdLst>
                <a:gd name="connsiteX0" fmla="*/ 0 w 101826"/>
                <a:gd name="connsiteY0" fmla="*/ 0 h 208413"/>
                <a:gd name="connsiteX1" fmla="*/ 16895 w 101826"/>
                <a:gd name="connsiteY1" fmla="*/ 0 h 208413"/>
                <a:gd name="connsiteX2" fmla="*/ 101826 w 101826"/>
                <a:gd name="connsiteY2" fmla="*/ 104207 h 208413"/>
                <a:gd name="connsiteX3" fmla="*/ 16895 w 101826"/>
                <a:gd name="connsiteY3" fmla="*/ 208413 h 208413"/>
                <a:gd name="connsiteX4" fmla="*/ 0 w 101826"/>
                <a:gd name="connsiteY4" fmla="*/ 208413 h 208413"/>
                <a:gd name="connsiteX5" fmla="*/ 84931 w 101826"/>
                <a:gd name="connsiteY5" fmla="*/ 104207 h 208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826" h="208413">
                  <a:moveTo>
                    <a:pt x="0" y="0"/>
                  </a:moveTo>
                  <a:lnTo>
                    <a:pt x="16895" y="0"/>
                  </a:lnTo>
                  <a:lnTo>
                    <a:pt x="101826" y="104207"/>
                  </a:lnTo>
                  <a:lnTo>
                    <a:pt x="16895" y="208413"/>
                  </a:lnTo>
                  <a:lnTo>
                    <a:pt x="0" y="208413"/>
                  </a:lnTo>
                  <a:lnTo>
                    <a:pt x="84931" y="10420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12" name="文本占位符 11"/>
          <p:cNvSpPr>
            <a:spLocks noGrp="1"/>
          </p:cNvSpPr>
          <p:nvPr>
            <p:ph type="body" sz="quarter" idx="12" hasCustomPrompt="1"/>
          </p:nvPr>
        </p:nvSpPr>
        <p:spPr>
          <a:xfrm>
            <a:off x="660400" y="315249"/>
            <a:ext cx="7601971" cy="507831"/>
          </a:xfrm>
          <a:prstGeom prst="rect">
            <a:avLst/>
          </a:prstGeom>
        </p:spPr>
        <p:txBody>
          <a:bodyPr/>
          <a:lstStyle>
            <a:lvl1pPr marL="0" indent="0">
              <a:buFontTx/>
              <a:buNone/>
              <a:defRPr sz="2800" b="1" spc="300">
                <a:solidFill>
                  <a:schemeClr val="bg1"/>
                </a:solidFill>
                <a:latin typeface="+mj-ea"/>
                <a:ea typeface="+mj-ea"/>
              </a:defRPr>
            </a:lvl1pPr>
            <a:lvl2pPr marL="457200" indent="0">
              <a:buFontTx/>
              <a:buNone/>
              <a:defRPr sz="2800" b="1">
                <a:solidFill>
                  <a:schemeClr val="bg1"/>
                </a:solidFill>
                <a:latin typeface="+mj-ea"/>
                <a:ea typeface="+mj-ea"/>
              </a:defRPr>
            </a:lvl2pPr>
            <a:lvl3pPr marL="914400" indent="0">
              <a:buFontTx/>
              <a:buNone/>
              <a:defRPr sz="2800" b="1">
                <a:solidFill>
                  <a:schemeClr val="bg1"/>
                </a:solidFill>
                <a:latin typeface="+mj-ea"/>
                <a:ea typeface="+mj-ea"/>
              </a:defRPr>
            </a:lvl3pPr>
            <a:lvl4pPr marL="1371600" indent="0">
              <a:buFontTx/>
              <a:buNone/>
              <a:defRPr sz="2800" b="1">
                <a:solidFill>
                  <a:schemeClr val="bg1"/>
                </a:solidFill>
                <a:latin typeface="+mj-ea"/>
                <a:ea typeface="+mj-ea"/>
              </a:defRPr>
            </a:lvl4pPr>
            <a:lvl5pPr marL="1828800" indent="0">
              <a:buFontTx/>
              <a:buNone/>
              <a:defRPr sz="2800" b="1">
                <a:solidFill>
                  <a:schemeClr val="bg1"/>
                </a:solidFill>
                <a:latin typeface="+mj-ea"/>
                <a:ea typeface="+mj-ea"/>
              </a:defRPr>
            </a:lvl5pPr>
          </a:lstStyle>
          <a:p>
            <a:pPr lvl="0"/>
            <a:r>
              <a:rPr lang="en-US" altLang="zh-CN" dirty="0"/>
              <a:t>Click to edit Master title style</a:t>
            </a:r>
          </a:p>
        </p:txBody>
      </p:sp>
      <p:sp>
        <p:nvSpPr>
          <p:cNvPr id="14" name="矩形 13"/>
          <p:cNvSpPr/>
          <p:nvPr userDrawn="1"/>
        </p:nvSpPr>
        <p:spPr>
          <a:xfrm>
            <a:off x="5133728" y="6289530"/>
            <a:ext cx="1906169" cy="461665"/>
          </a:xfrm>
          <a:prstGeom prst="rect">
            <a:avLst/>
          </a:prstGeom>
        </p:spPr>
        <p:txBody>
          <a:bodyPr wrap="square" anchor="ctr" anchorCtr="0">
            <a:spAutoFit/>
          </a:bodyPr>
          <a:lstStyle/>
          <a:p>
            <a:pPr algn="ctr"/>
            <a:r>
              <a:rPr lang="zh-CN" altLang="en-US" sz="1200" b="1" spc="300" dirty="0">
                <a:solidFill>
                  <a:schemeClr val="tx2"/>
                </a:solidFill>
                <a:latin typeface="+mj-ea"/>
                <a:ea typeface="+mj-ea"/>
              </a:rPr>
              <a:t>耐劳苦 尚俭朴</a:t>
            </a:r>
            <a:endParaRPr lang="en-US" altLang="zh-CN" sz="1200" b="1" spc="300" dirty="0">
              <a:solidFill>
                <a:schemeClr val="tx2"/>
              </a:solidFill>
              <a:latin typeface="+mj-ea"/>
              <a:ea typeface="+mj-ea"/>
            </a:endParaRPr>
          </a:p>
          <a:p>
            <a:pPr algn="ctr"/>
            <a:r>
              <a:rPr lang="zh-CN" altLang="en-US" sz="1200" b="1" spc="300" dirty="0">
                <a:solidFill>
                  <a:schemeClr val="tx2"/>
                </a:solidFill>
                <a:latin typeface="+mj-ea"/>
                <a:ea typeface="+mj-ea"/>
              </a:rPr>
              <a:t>勤学业 爱国家</a:t>
            </a:r>
          </a:p>
        </p:txBody>
      </p:sp>
      <p:grpSp>
        <p:nvGrpSpPr>
          <p:cNvPr id="17" name="组合 16"/>
          <p:cNvGrpSpPr/>
          <p:nvPr userDrawn="1"/>
        </p:nvGrpSpPr>
        <p:grpSpPr>
          <a:xfrm>
            <a:off x="666750" y="6520363"/>
            <a:ext cx="10858500" cy="0"/>
            <a:chOff x="666750" y="6520363"/>
            <a:chExt cx="10858500" cy="0"/>
          </a:xfrm>
        </p:grpSpPr>
        <p:cxnSp>
          <p:nvCxnSpPr>
            <p:cNvPr id="15" name="直接连接符 14"/>
            <p:cNvCxnSpPr/>
            <p:nvPr userDrawn="1"/>
          </p:nvCxnSpPr>
          <p:spPr>
            <a:xfrm flipH="1">
              <a:off x="7049084" y="6520363"/>
              <a:ext cx="4476166"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nvCxnSpPr>
          <p:spPr>
            <a:xfrm flipH="1">
              <a:off x="666750" y="6520363"/>
              <a:ext cx="4476166"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10" name="矩形 9"/>
          <p:cNvSpPr/>
          <p:nvPr userDrawn="1"/>
        </p:nvSpPr>
        <p:spPr>
          <a:xfrm>
            <a:off x="682849" y="1307512"/>
            <a:ext cx="171448" cy="370486"/>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内容占位符 2"/>
          <p:cNvSpPr>
            <a:spLocks noGrp="1"/>
          </p:cNvSpPr>
          <p:nvPr>
            <p:ph sz="quarter" idx="13"/>
          </p:nvPr>
        </p:nvSpPr>
        <p:spPr>
          <a:xfrm>
            <a:off x="850900" y="1304133"/>
            <a:ext cx="10674350" cy="370501"/>
          </a:xfrm>
          <a:prstGeom prst="rect">
            <a:avLst/>
          </a:prstGeom>
        </p:spPr>
        <p:txBody>
          <a:bodyPr/>
          <a:lstStyle>
            <a:lvl1pPr marL="0" indent="0">
              <a:buFontTx/>
              <a:buNone/>
              <a:defRPr sz="2400" b="1">
                <a:solidFill>
                  <a:schemeClr val="tx2"/>
                </a:solidFill>
                <a:latin typeface="+mj-ea"/>
                <a:ea typeface="+mj-ea"/>
              </a:defRPr>
            </a:lvl1pPr>
            <a:lvl2pPr marL="457200" indent="0">
              <a:buFontTx/>
              <a:buNone/>
              <a:defRPr sz="2400" b="1">
                <a:solidFill>
                  <a:schemeClr val="tx1"/>
                </a:solidFill>
                <a:latin typeface="+mj-ea"/>
                <a:ea typeface="+mj-ea"/>
              </a:defRPr>
            </a:lvl2pPr>
            <a:lvl3pPr marL="914400" indent="0">
              <a:buFontTx/>
              <a:buNone/>
              <a:defRPr sz="2400" b="1">
                <a:solidFill>
                  <a:schemeClr val="tx1"/>
                </a:solidFill>
                <a:latin typeface="+mj-ea"/>
                <a:ea typeface="+mj-ea"/>
              </a:defRPr>
            </a:lvl3pPr>
            <a:lvl4pPr marL="1371600" indent="0">
              <a:buFontTx/>
              <a:buNone/>
              <a:defRPr sz="2400" b="1">
                <a:solidFill>
                  <a:schemeClr val="tx1"/>
                </a:solidFill>
                <a:latin typeface="+mj-ea"/>
                <a:ea typeface="+mj-ea"/>
              </a:defRPr>
            </a:lvl4pPr>
            <a:lvl5pPr marL="1828800" indent="0">
              <a:buFontTx/>
              <a:buNone/>
              <a:defRPr sz="2400" b="1">
                <a:solidFill>
                  <a:schemeClr val="tx1"/>
                </a:solidFill>
                <a:latin typeface="+mj-ea"/>
                <a:ea typeface="+mj-ea"/>
              </a:defRPr>
            </a:lvl5pPr>
          </a:lstStyle>
          <a:p>
            <a:pPr lvl="0"/>
            <a:r>
              <a:rPr lang="zh-CN" altLang="en-US" dirty="0"/>
              <a:t>单击此处编辑母版文本样式</a:t>
            </a:r>
          </a:p>
        </p:txBody>
      </p:sp>
      <p:pic>
        <p:nvPicPr>
          <p:cNvPr id="18" name="Picture 17"/>
          <p:cNvPicPr>
            <a:picLocks noChangeAspect="1"/>
          </p:cNvPicPr>
          <p:nvPr userDrawn="1"/>
        </p:nvPicPr>
        <p:blipFill>
          <a:blip r:embed="rId2"/>
          <a:stretch>
            <a:fillRect/>
          </a:stretch>
        </p:blipFill>
        <p:spPr>
          <a:xfrm>
            <a:off x="9795817" y="191044"/>
            <a:ext cx="1953154" cy="616409"/>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1段文字版式">
    <p:bg>
      <p:bgPr>
        <a:pattFill prst="dotGrid">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19" name="任意多边形: 形状 18"/>
          <p:cNvSpPr/>
          <p:nvPr userDrawn="1"/>
        </p:nvSpPr>
        <p:spPr>
          <a:xfrm>
            <a:off x="1" y="267172"/>
            <a:ext cx="9486459" cy="579395"/>
          </a:xfrm>
          <a:custGeom>
            <a:avLst/>
            <a:gdLst>
              <a:gd name="connsiteX0" fmla="*/ 9472293 w 9486459"/>
              <a:gd name="connsiteY0" fmla="*/ 0 h 579395"/>
              <a:gd name="connsiteX1" fmla="*/ 9486459 w 9486459"/>
              <a:gd name="connsiteY1" fmla="*/ 0 h 579395"/>
              <a:gd name="connsiteX2" fmla="*/ 9122539 w 9486459"/>
              <a:gd name="connsiteY2" fmla="*/ 579395 h 579395"/>
              <a:gd name="connsiteX3" fmla="*/ 9108373 w 9486459"/>
              <a:gd name="connsiteY3" fmla="*/ 579395 h 579395"/>
              <a:gd name="connsiteX4" fmla="*/ 9383852 w 9486459"/>
              <a:gd name="connsiteY4" fmla="*/ 0 h 579395"/>
              <a:gd name="connsiteX5" fmla="*/ 9434831 w 9486459"/>
              <a:gd name="connsiteY5" fmla="*/ 0 h 579395"/>
              <a:gd name="connsiteX6" fmla="*/ 9070911 w 9486459"/>
              <a:gd name="connsiteY6" fmla="*/ 579395 h 579395"/>
              <a:gd name="connsiteX7" fmla="*/ 9019932 w 9486459"/>
              <a:gd name="connsiteY7" fmla="*/ 579395 h 579395"/>
              <a:gd name="connsiteX8" fmla="*/ 0 w 9486459"/>
              <a:gd name="connsiteY8" fmla="*/ 0 h 579395"/>
              <a:gd name="connsiteX9" fmla="*/ 9345418 w 9486459"/>
              <a:gd name="connsiteY9" fmla="*/ 0 h 579395"/>
              <a:gd name="connsiteX10" fmla="*/ 8977879 w 9486459"/>
              <a:gd name="connsiteY10" fmla="*/ 579395 h 579395"/>
              <a:gd name="connsiteX11" fmla="*/ 0 w 9486459"/>
              <a:gd name="connsiteY11" fmla="*/ 579395 h 579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86459" h="579395">
                <a:moveTo>
                  <a:pt x="9472293" y="0"/>
                </a:moveTo>
                <a:lnTo>
                  <a:pt x="9486459" y="0"/>
                </a:lnTo>
                <a:lnTo>
                  <a:pt x="9122539" y="579395"/>
                </a:lnTo>
                <a:lnTo>
                  <a:pt x="9108373" y="579395"/>
                </a:lnTo>
                <a:close/>
                <a:moveTo>
                  <a:pt x="9383852" y="0"/>
                </a:moveTo>
                <a:lnTo>
                  <a:pt x="9434831" y="0"/>
                </a:lnTo>
                <a:lnTo>
                  <a:pt x="9070911" y="579395"/>
                </a:lnTo>
                <a:lnTo>
                  <a:pt x="9019932" y="579395"/>
                </a:lnTo>
                <a:close/>
                <a:moveTo>
                  <a:pt x="0" y="0"/>
                </a:moveTo>
                <a:lnTo>
                  <a:pt x="9345418" y="0"/>
                </a:lnTo>
                <a:lnTo>
                  <a:pt x="8977879" y="579395"/>
                </a:lnTo>
                <a:lnTo>
                  <a:pt x="0" y="579395"/>
                </a:lnTo>
                <a:close/>
              </a:path>
            </a:pathLst>
          </a:custGeom>
          <a:pattFill prst="wdUpDiag">
            <a:fgClr>
              <a:srgbClr val="00449A"/>
            </a:fgClr>
            <a:bgClr>
              <a:srgbClr val="003A8F"/>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endParaRPr lang="zh-CN" altLang="en-US" sz="2400" dirty="0">
              <a:solidFill>
                <a:srgbClr val="0064B8"/>
              </a:solidFill>
            </a:endParaRPr>
          </a:p>
        </p:txBody>
      </p:sp>
      <p:grpSp>
        <p:nvGrpSpPr>
          <p:cNvPr id="4" name="组合 3"/>
          <p:cNvGrpSpPr/>
          <p:nvPr userDrawn="1"/>
        </p:nvGrpSpPr>
        <p:grpSpPr>
          <a:xfrm>
            <a:off x="443029" y="435931"/>
            <a:ext cx="257171" cy="208413"/>
            <a:chOff x="337460" y="322200"/>
            <a:chExt cx="257171" cy="208413"/>
          </a:xfrm>
        </p:grpSpPr>
        <p:sp>
          <p:nvSpPr>
            <p:cNvPr id="5" name="箭头: V 形 4"/>
            <p:cNvSpPr/>
            <p:nvPr userDrawn="1"/>
          </p:nvSpPr>
          <p:spPr>
            <a:xfrm>
              <a:off x="424769" y="322200"/>
              <a:ext cx="169862" cy="208413"/>
            </a:xfrm>
            <a:prstGeom prst="chevron">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 name="任意多边形: 形状 5"/>
            <p:cNvSpPr/>
            <p:nvPr userDrawn="1"/>
          </p:nvSpPr>
          <p:spPr>
            <a:xfrm>
              <a:off x="371973" y="322200"/>
              <a:ext cx="120110" cy="208413"/>
            </a:xfrm>
            <a:custGeom>
              <a:avLst/>
              <a:gdLst>
                <a:gd name="connsiteX0" fmla="*/ 0 w 120110"/>
                <a:gd name="connsiteY0" fmla="*/ 0 h 208413"/>
                <a:gd name="connsiteX1" fmla="*/ 35179 w 120110"/>
                <a:gd name="connsiteY1" fmla="*/ 0 h 208413"/>
                <a:gd name="connsiteX2" fmla="*/ 120110 w 120110"/>
                <a:gd name="connsiteY2" fmla="*/ 104207 h 208413"/>
                <a:gd name="connsiteX3" fmla="*/ 35179 w 120110"/>
                <a:gd name="connsiteY3" fmla="*/ 208413 h 208413"/>
                <a:gd name="connsiteX4" fmla="*/ 0 w 120110"/>
                <a:gd name="connsiteY4" fmla="*/ 208413 h 208413"/>
                <a:gd name="connsiteX5" fmla="*/ 84931 w 120110"/>
                <a:gd name="connsiteY5" fmla="*/ 104207 h 208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110" h="208413">
                  <a:moveTo>
                    <a:pt x="0" y="0"/>
                  </a:moveTo>
                  <a:lnTo>
                    <a:pt x="35179" y="0"/>
                  </a:lnTo>
                  <a:lnTo>
                    <a:pt x="120110" y="104207"/>
                  </a:lnTo>
                  <a:lnTo>
                    <a:pt x="35179" y="208413"/>
                  </a:lnTo>
                  <a:lnTo>
                    <a:pt x="0" y="208413"/>
                  </a:lnTo>
                  <a:lnTo>
                    <a:pt x="84931" y="10420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 name="任意多边形: 形状 6"/>
            <p:cNvSpPr/>
            <p:nvPr userDrawn="1"/>
          </p:nvSpPr>
          <p:spPr>
            <a:xfrm>
              <a:off x="337460" y="322200"/>
              <a:ext cx="101826" cy="208413"/>
            </a:xfrm>
            <a:custGeom>
              <a:avLst/>
              <a:gdLst>
                <a:gd name="connsiteX0" fmla="*/ 0 w 101826"/>
                <a:gd name="connsiteY0" fmla="*/ 0 h 208413"/>
                <a:gd name="connsiteX1" fmla="*/ 16895 w 101826"/>
                <a:gd name="connsiteY1" fmla="*/ 0 h 208413"/>
                <a:gd name="connsiteX2" fmla="*/ 101826 w 101826"/>
                <a:gd name="connsiteY2" fmla="*/ 104207 h 208413"/>
                <a:gd name="connsiteX3" fmla="*/ 16895 w 101826"/>
                <a:gd name="connsiteY3" fmla="*/ 208413 h 208413"/>
                <a:gd name="connsiteX4" fmla="*/ 0 w 101826"/>
                <a:gd name="connsiteY4" fmla="*/ 208413 h 208413"/>
                <a:gd name="connsiteX5" fmla="*/ 84931 w 101826"/>
                <a:gd name="connsiteY5" fmla="*/ 104207 h 208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826" h="208413">
                  <a:moveTo>
                    <a:pt x="0" y="0"/>
                  </a:moveTo>
                  <a:lnTo>
                    <a:pt x="16895" y="0"/>
                  </a:lnTo>
                  <a:lnTo>
                    <a:pt x="101826" y="104207"/>
                  </a:lnTo>
                  <a:lnTo>
                    <a:pt x="16895" y="208413"/>
                  </a:lnTo>
                  <a:lnTo>
                    <a:pt x="0" y="208413"/>
                  </a:lnTo>
                  <a:lnTo>
                    <a:pt x="84931" y="10420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12" name="文本占位符 11"/>
          <p:cNvSpPr>
            <a:spLocks noGrp="1"/>
          </p:cNvSpPr>
          <p:nvPr>
            <p:ph type="body" sz="quarter" idx="12" hasCustomPrompt="1"/>
          </p:nvPr>
        </p:nvSpPr>
        <p:spPr>
          <a:xfrm>
            <a:off x="660400" y="315249"/>
            <a:ext cx="7601971" cy="507831"/>
          </a:xfrm>
          <a:prstGeom prst="rect">
            <a:avLst/>
          </a:prstGeom>
        </p:spPr>
        <p:txBody>
          <a:bodyPr/>
          <a:lstStyle>
            <a:lvl1pPr marL="0" indent="0">
              <a:buFontTx/>
              <a:buNone/>
              <a:defRPr sz="2800" b="1" spc="300">
                <a:solidFill>
                  <a:schemeClr val="bg1"/>
                </a:solidFill>
                <a:latin typeface="+mj-ea"/>
                <a:ea typeface="+mj-ea"/>
              </a:defRPr>
            </a:lvl1pPr>
            <a:lvl2pPr marL="457200" indent="0">
              <a:buFontTx/>
              <a:buNone/>
              <a:defRPr sz="2800" b="1">
                <a:solidFill>
                  <a:schemeClr val="bg1"/>
                </a:solidFill>
                <a:latin typeface="+mj-ea"/>
                <a:ea typeface="+mj-ea"/>
              </a:defRPr>
            </a:lvl2pPr>
            <a:lvl3pPr marL="914400" indent="0">
              <a:buFontTx/>
              <a:buNone/>
              <a:defRPr sz="2800" b="1">
                <a:solidFill>
                  <a:schemeClr val="bg1"/>
                </a:solidFill>
                <a:latin typeface="+mj-ea"/>
                <a:ea typeface="+mj-ea"/>
              </a:defRPr>
            </a:lvl3pPr>
            <a:lvl4pPr marL="1371600" indent="0">
              <a:buFontTx/>
              <a:buNone/>
              <a:defRPr sz="2800" b="1">
                <a:solidFill>
                  <a:schemeClr val="bg1"/>
                </a:solidFill>
                <a:latin typeface="+mj-ea"/>
                <a:ea typeface="+mj-ea"/>
              </a:defRPr>
            </a:lvl4pPr>
            <a:lvl5pPr marL="1828800" indent="0">
              <a:buFontTx/>
              <a:buNone/>
              <a:defRPr sz="2800" b="1">
                <a:solidFill>
                  <a:schemeClr val="bg1"/>
                </a:solidFill>
                <a:latin typeface="+mj-ea"/>
                <a:ea typeface="+mj-ea"/>
              </a:defRPr>
            </a:lvl5pPr>
          </a:lstStyle>
          <a:p>
            <a:pPr lvl="0"/>
            <a:r>
              <a:rPr lang="en-US" altLang="zh-CN" dirty="0"/>
              <a:t>Click to edit Master title style</a:t>
            </a:r>
          </a:p>
        </p:txBody>
      </p:sp>
      <p:sp>
        <p:nvSpPr>
          <p:cNvPr id="14" name="矩形 13"/>
          <p:cNvSpPr/>
          <p:nvPr userDrawn="1"/>
        </p:nvSpPr>
        <p:spPr>
          <a:xfrm>
            <a:off x="5133728" y="6289530"/>
            <a:ext cx="1906169" cy="461665"/>
          </a:xfrm>
          <a:prstGeom prst="rect">
            <a:avLst/>
          </a:prstGeom>
        </p:spPr>
        <p:txBody>
          <a:bodyPr wrap="square" anchor="ctr" anchorCtr="0">
            <a:spAutoFit/>
          </a:bodyPr>
          <a:lstStyle/>
          <a:p>
            <a:pPr algn="ctr"/>
            <a:r>
              <a:rPr lang="zh-CN" altLang="en-US" sz="1200" b="1" spc="300" dirty="0">
                <a:solidFill>
                  <a:schemeClr val="tx2"/>
                </a:solidFill>
                <a:latin typeface="+mj-ea"/>
                <a:ea typeface="+mj-ea"/>
              </a:rPr>
              <a:t>耐劳苦 尚俭朴</a:t>
            </a:r>
            <a:endParaRPr lang="en-US" altLang="zh-CN" sz="1200" b="1" spc="300" dirty="0">
              <a:solidFill>
                <a:schemeClr val="tx2"/>
              </a:solidFill>
              <a:latin typeface="+mj-ea"/>
              <a:ea typeface="+mj-ea"/>
            </a:endParaRPr>
          </a:p>
          <a:p>
            <a:pPr algn="ctr"/>
            <a:r>
              <a:rPr lang="zh-CN" altLang="en-US" sz="1200" b="1" spc="300" dirty="0">
                <a:solidFill>
                  <a:schemeClr val="tx2"/>
                </a:solidFill>
                <a:latin typeface="+mj-ea"/>
                <a:ea typeface="+mj-ea"/>
              </a:rPr>
              <a:t>勤学业 爱国家</a:t>
            </a:r>
          </a:p>
        </p:txBody>
      </p:sp>
      <p:grpSp>
        <p:nvGrpSpPr>
          <p:cNvPr id="17" name="组合 16"/>
          <p:cNvGrpSpPr/>
          <p:nvPr userDrawn="1"/>
        </p:nvGrpSpPr>
        <p:grpSpPr>
          <a:xfrm>
            <a:off x="666750" y="6520363"/>
            <a:ext cx="10858500" cy="0"/>
            <a:chOff x="666750" y="6520363"/>
            <a:chExt cx="10858500" cy="0"/>
          </a:xfrm>
        </p:grpSpPr>
        <p:cxnSp>
          <p:nvCxnSpPr>
            <p:cNvPr id="15" name="直接连接符 14"/>
            <p:cNvCxnSpPr/>
            <p:nvPr userDrawn="1"/>
          </p:nvCxnSpPr>
          <p:spPr>
            <a:xfrm flipH="1">
              <a:off x="7049084" y="6520363"/>
              <a:ext cx="4476166"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nvCxnSpPr>
          <p:spPr>
            <a:xfrm flipH="1">
              <a:off x="666750" y="6520363"/>
              <a:ext cx="4476166"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grpSp>
      <p:pic>
        <p:nvPicPr>
          <p:cNvPr id="18" name="Picture 17"/>
          <p:cNvPicPr>
            <a:picLocks noChangeAspect="1"/>
          </p:cNvPicPr>
          <p:nvPr userDrawn="1"/>
        </p:nvPicPr>
        <p:blipFill>
          <a:blip r:embed="rId2"/>
          <a:stretch>
            <a:fillRect/>
          </a:stretch>
        </p:blipFill>
        <p:spPr>
          <a:xfrm>
            <a:off x="9795817" y="191044"/>
            <a:ext cx="1953154" cy="616409"/>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内容占位符 2"/>
          <p:cNvSpPr>
            <a:spLocks noGrp="1"/>
          </p:cNvSpPr>
          <p:nvPr>
            <p:ph sz="quarter" idx="13"/>
          </p:nvPr>
        </p:nvSpPr>
        <p:spPr>
          <a:xfrm>
            <a:off x="3987505" y="5730242"/>
            <a:ext cx="3923118" cy="370501"/>
          </a:xfrm>
          <a:prstGeom prst="rect">
            <a:avLst/>
          </a:prstGeom>
        </p:spPr>
        <p:txBody>
          <a:bodyPr/>
          <a:lstStyle>
            <a:lvl1pPr marL="0" indent="0">
              <a:buFontTx/>
              <a:buNone/>
              <a:defRPr sz="2400" b="1">
                <a:solidFill>
                  <a:schemeClr val="tx2"/>
                </a:solidFill>
                <a:latin typeface="+mj-ea"/>
                <a:ea typeface="+mj-ea"/>
              </a:defRPr>
            </a:lvl1pPr>
            <a:lvl2pPr marL="457200" indent="0">
              <a:buFontTx/>
              <a:buNone/>
              <a:defRPr sz="2400" b="1">
                <a:solidFill>
                  <a:schemeClr val="tx1"/>
                </a:solidFill>
                <a:latin typeface="+mj-ea"/>
                <a:ea typeface="+mj-ea"/>
              </a:defRPr>
            </a:lvl2pPr>
            <a:lvl3pPr marL="914400" indent="0">
              <a:buFontTx/>
              <a:buNone/>
              <a:defRPr sz="2400" b="1">
                <a:solidFill>
                  <a:schemeClr val="tx1"/>
                </a:solidFill>
                <a:latin typeface="+mj-ea"/>
                <a:ea typeface="+mj-ea"/>
              </a:defRPr>
            </a:lvl3pPr>
            <a:lvl4pPr marL="1371600" indent="0">
              <a:buFontTx/>
              <a:buNone/>
              <a:defRPr sz="2400" b="1">
                <a:solidFill>
                  <a:schemeClr val="tx1"/>
                </a:solidFill>
                <a:latin typeface="+mj-ea"/>
                <a:ea typeface="+mj-ea"/>
              </a:defRPr>
            </a:lvl4pPr>
            <a:lvl5pPr marL="1828800" indent="0">
              <a:buFontTx/>
              <a:buNone/>
              <a:defRPr sz="2400" b="1">
                <a:solidFill>
                  <a:schemeClr val="tx1"/>
                </a:solidFill>
                <a:latin typeface="+mj-ea"/>
                <a:ea typeface="+mj-ea"/>
              </a:defRPr>
            </a:lvl5pPr>
          </a:lstStyle>
          <a:p>
            <a:pPr lvl="0"/>
            <a:r>
              <a:rPr lang="zh-CN" altLang="en-US" dirty="0"/>
              <a:t>单击此处编辑母版文本样式</a:t>
            </a:r>
          </a:p>
        </p:txBody>
      </p:sp>
      <p:sp>
        <p:nvSpPr>
          <p:cNvPr id="12" name="内容占位符 2"/>
          <p:cNvSpPr>
            <a:spLocks noGrp="1"/>
          </p:cNvSpPr>
          <p:nvPr>
            <p:ph sz="quarter" idx="14" hasCustomPrompt="1"/>
          </p:nvPr>
        </p:nvSpPr>
        <p:spPr>
          <a:xfrm>
            <a:off x="5676088" y="4702428"/>
            <a:ext cx="839824" cy="370501"/>
          </a:xfrm>
          <a:prstGeom prst="rect">
            <a:avLst/>
          </a:prstGeom>
        </p:spPr>
        <p:txBody>
          <a:bodyPr/>
          <a:lstStyle>
            <a:lvl1pPr marL="0" indent="0">
              <a:buFontTx/>
              <a:buNone/>
              <a:defRPr sz="2400" b="1">
                <a:solidFill>
                  <a:schemeClr val="tx2"/>
                </a:solidFill>
                <a:latin typeface="+mj-ea"/>
                <a:ea typeface="+mj-ea"/>
              </a:defRPr>
            </a:lvl1pPr>
            <a:lvl2pPr marL="457200" indent="0">
              <a:buFontTx/>
              <a:buNone/>
              <a:defRPr sz="2400" b="1">
                <a:solidFill>
                  <a:schemeClr val="tx1"/>
                </a:solidFill>
                <a:latin typeface="+mj-ea"/>
                <a:ea typeface="+mj-ea"/>
              </a:defRPr>
            </a:lvl2pPr>
            <a:lvl3pPr marL="914400" indent="0">
              <a:buFontTx/>
              <a:buNone/>
              <a:defRPr sz="2400" b="1">
                <a:solidFill>
                  <a:schemeClr val="tx1"/>
                </a:solidFill>
                <a:latin typeface="+mj-ea"/>
                <a:ea typeface="+mj-ea"/>
              </a:defRPr>
            </a:lvl3pPr>
            <a:lvl4pPr marL="1371600" indent="0">
              <a:buFontTx/>
              <a:buNone/>
              <a:defRPr sz="2400" b="1">
                <a:solidFill>
                  <a:schemeClr val="tx1"/>
                </a:solidFill>
                <a:latin typeface="+mj-ea"/>
                <a:ea typeface="+mj-ea"/>
              </a:defRPr>
            </a:lvl4pPr>
            <a:lvl5pPr marL="1828800" indent="0">
              <a:buFontTx/>
              <a:buNone/>
              <a:defRPr sz="2400" b="1">
                <a:solidFill>
                  <a:schemeClr val="tx1"/>
                </a:solidFill>
                <a:latin typeface="+mj-ea"/>
                <a:ea typeface="+mj-ea"/>
              </a:defRPr>
            </a:lvl5pPr>
          </a:lstStyle>
          <a:p>
            <a:pPr lvl="0"/>
            <a:r>
              <a:rPr lang="zh-CN" altLang="en-US" dirty="0"/>
              <a:t>数字</a:t>
            </a: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heme" Target="../theme/theme2.xml"/><Relationship Id="rId1" Type="http://schemas.openxmlformats.org/officeDocument/2006/relationships/slideLayout" Target="../slideLayouts/slideLayout5.xml"/><Relationship Id="rId4"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pattFill prst="dotGrid">
          <a:fgClr>
            <a:schemeClr val="bg1">
              <a:lumMod val="95000"/>
            </a:schemeClr>
          </a:fgClr>
          <a:bgClr>
            <a:schemeClr val="bg1"/>
          </a:bgClr>
        </a:patt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3">
            <a:alphaModFix amt="4000"/>
          </a:blip>
          <a:stretch>
            <a:fillRect/>
          </a:stretch>
        </p:blipFill>
        <p:spPr>
          <a:xfrm>
            <a:off x="6333672" y="-308113"/>
            <a:ext cx="7166113" cy="7166113"/>
          </a:xfrm>
          <a:prstGeom prst="rect">
            <a:avLst/>
          </a:prstGeom>
        </p:spPr>
      </p:pic>
      <p:pic>
        <p:nvPicPr>
          <p:cNvPr id="8" name="Picture 7"/>
          <p:cNvPicPr>
            <a:picLocks noChangeAspect="1"/>
          </p:cNvPicPr>
          <p:nvPr userDrawn="1"/>
        </p:nvPicPr>
        <p:blipFill>
          <a:blip r:embed="rId4"/>
          <a:stretch>
            <a:fillRect/>
          </a:stretch>
        </p:blipFill>
        <p:spPr>
          <a:xfrm>
            <a:off x="0" y="0"/>
            <a:ext cx="12192000" cy="3544357"/>
          </a:xfrm>
          <a:prstGeom prst="rect">
            <a:avLst/>
          </a:prstGeom>
        </p:spPr>
      </p:pic>
      <p:sp>
        <p:nvSpPr>
          <p:cNvPr id="9" name="Rectangle 8"/>
          <p:cNvSpPr/>
          <p:nvPr userDrawn="1"/>
        </p:nvSpPr>
        <p:spPr>
          <a:xfrm>
            <a:off x="-1" y="0"/>
            <a:ext cx="12191999" cy="3544357"/>
          </a:xfrm>
          <a:prstGeom prst="rect">
            <a:avLst/>
          </a:prstGeom>
          <a:solidFill>
            <a:srgbClr val="0064B8">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200" dirty="0">
              <a:latin typeface="微软雅黑" panose="020B0503020204020204" pitchFamily="34" charset="-122"/>
              <a:ea typeface="微软雅黑" panose="020B0503020204020204" pitchFamily="34" charset="-122"/>
            </a:endParaRPr>
          </a:p>
        </p:txBody>
      </p:sp>
    </p:spTree>
  </p:cSld>
  <p:clrMap bg1="lt1" tx1="dk1" bg2="lt2" tx2="dk2" accent1="accent1" accent2="accent2" accent3="accent3" accent4="accent4" accent5="accent5" accent6="accent6" hlink="hlink" folHlink="folHlink"/>
  <p:sldLayoutIdLst>
    <p:sldLayoutId id="2147483654"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jpeg"/><Relationship Id="rId1" Type="http://schemas.openxmlformats.org/officeDocument/2006/relationships/slideLayout" Target="../slideLayouts/slideLayout4.xml"/><Relationship Id="rId5" Type="http://schemas.microsoft.com/office/2007/relationships/hdphoto" Target="../media/hdphoto2.wdp"/><Relationship Id="rId4" Type="http://schemas.openxmlformats.org/officeDocument/2006/relationships/image" Target="../media/image9.jpeg"/></Relationships>
</file>

<file path=ppt/slides/_rels/slide1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4.xml"/><Relationship Id="rId4" Type="http://schemas.openxmlformats.org/officeDocument/2006/relationships/hyperlink" Target="http://product.pcpop.com/DC/00000_1.html"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5.jpeg"/></Relationships>
</file>

<file path=ppt/slides/_rels/slide15.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5.png"/><Relationship Id="rId18" Type="http://schemas.microsoft.com/office/2007/relationships/hdphoto" Target="../media/hdphoto5.wdp"/><Relationship Id="rId3" Type="http://schemas.openxmlformats.org/officeDocument/2006/relationships/image" Target="../media/image16.png"/><Relationship Id="rId7" Type="http://schemas.openxmlformats.org/officeDocument/2006/relationships/image" Target="../media/image20.png"/><Relationship Id="rId12" Type="http://schemas.microsoft.com/office/2007/relationships/hdphoto" Target="../media/hdphoto3.wdp"/><Relationship Id="rId17" Type="http://schemas.openxmlformats.org/officeDocument/2006/relationships/image" Target="../media/image28.png"/><Relationship Id="rId2" Type="http://schemas.openxmlformats.org/officeDocument/2006/relationships/image" Target="../media/image15.jpeg"/><Relationship Id="rId16" Type="http://schemas.microsoft.com/office/2007/relationships/hdphoto" Target="../media/hdphoto4.wdp"/><Relationship Id="rId1" Type="http://schemas.openxmlformats.org/officeDocument/2006/relationships/slideLayout" Target="../slideLayouts/slideLayout4.xml"/><Relationship Id="rId6" Type="http://schemas.openxmlformats.org/officeDocument/2006/relationships/image" Target="../media/image19.jpeg"/><Relationship Id="rId11" Type="http://schemas.openxmlformats.org/officeDocument/2006/relationships/image" Target="../media/image24.jpeg"/><Relationship Id="rId5" Type="http://schemas.openxmlformats.org/officeDocument/2006/relationships/image" Target="../media/image18.jpeg"/><Relationship Id="rId15" Type="http://schemas.openxmlformats.org/officeDocument/2006/relationships/image" Target="../media/image27.png"/><Relationship Id="rId10" Type="http://schemas.openxmlformats.org/officeDocument/2006/relationships/image" Target="../media/image23.jpeg"/><Relationship Id="rId4" Type="http://schemas.openxmlformats.org/officeDocument/2006/relationships/image" Target="../media/image17.jpeg"/><Relationship Id="rId9" Type="http://schemas.openxmlformats.org/officeDocument/2006/relationships/image" Target="../media/image22.jpeg"/><Relationship Id="rId14" Type="http://schemas.openxmlformats.org/officeDocument/2006/relationships/image" Target="../media/image26.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5.jpe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5.jpeg"/></Relationships>
</file>

<file path=ppt/slides/_rels/slide24.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jpeg"/><Relationship Id="rId7"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33.png"/><Relationship Id="rId5" Type="http://schemas.openxmlformats.org/officeDocument/2006/relationships/image" Target="../media/image32.jpeg"/><Relationship Id="rId4" Type="http://schemas.openxmlformats.org/officeDocument/2006/relationships/image" Target="../media/image31.jpeg"/><Relationship Id="rId9" Type="http://schemas.openxmlformats.org/officeDocument/2006/relationships/image" Target="../media/image36.png"/></Relationships>
</file>

<file path=ppt/slides/_rels/slide26.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image" Target="../media/image38.jpeg"/></Relationships>
</file>

<file path=ppt/slides/_rels/slide27.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image" Target="../media/image40.jpeg"/></Relationships>
</file>

<file path=ppt/slides/_rels/slide28.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20.xml"/><Relationship Id="rId1" Type="http://schemas.openxmlformats.org/officeDocument/2006/relationships/slideLayout" Target="../slideLayouts/slideLayout4.xml"/><Relationship Id="rId4" Type="http://schemas.openxmlformats.org/officeDocument/2006/relationships/image" Target="../media/image42.jpeg"/></Relationships>
</file>

<file path=ppt/slides/_rels/slide29.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21.xml"/><Relationship Id="rId1" Type="http://schemas.openxmlformats.org/officeDocument/2006/relationships/slideLayout" Target="../slideLayouts/slideLayout4.xml"/><Relationship Id="rId4" Type="http://schemas.openxmlformats.org/officeDocument/2006/relationships/image" Target="../media/image44.jpe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22.xml"/><Relationship Id="rId1" Type="http://schemas.openxmlformats.org/officeDocument/2006/relationships/slideLayout" Target="../slideLayouts/slideLayout4.xml"/><Relationship Id="rId4" Type="http://schemas.openxmlformats.org/officeDocument/2006/relationships/image" Target="../media/image46.jpeg"/></Relationships>
</file>

<file path=ppt/slides/_rels/slide31.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23.xml"/><Relationship Id="rId1" Type="http://schemas.openxmlformats.org/officeDocument/2006/relationships/slideLayout" Target="../slideLayouts/slideLayout4.xml"/><Relationship Id="rId4" Type="http://schemas.openxmlformats.org/officeDocument/2006/relationships/image" Target="../media/image48.jpeg"/></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5.jpe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7.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4.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34"/>
          <p:cNvPicPr>
            <a:picLocks noChangeAspect="1"/>
          </p:cNvPicPr>
          <p:nvPr/>
        </p:nvPicPr>
        <p:blipFill>
          <a:blip r:embed="rId3"/>
          <a:stretch>
            <a:fillRect/>
          </a:stretch>
        </p:blipFill>
        <p:spPr>
          <a:xfrm>
            <a:off x="-15084" y="0"/>
            <a:ext cx="12207084" cy="3260912"/>
          </a:xfrm>
          <a:prstGeom prst="rect">
            <a:avLst/>
          </a:prstGeom>
        </p:spPr>
      </p:pic>
      <p:sp>
        <p:nvSpPr>
          <p:cNvPr id="36" name="Rectangle 35"/>
          <p:cNvSpPr/>
          <p:nvPr/>
        </p:nvSpPr>
        <p:spPr>
          <a:xfrm>
            <a:off x="-15084" y="0"/>
            <a:ext cx="12207085" cy="3270852"/>
          </a:xfrm>
          <a:prstGeom prst="rect">
            <a:avLst/>
          </a:prstGeom>
          <a:solidFill>
            <a:srgbClr val="0064B8">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200" dirty="0">
              <a:latin typeface="微软雅黑" panose="020B0503020204020204" pitchFamily="34" charset="-122"/>
              <a:ea typeface="微软雅黑" panose="020B0503020204020204" pitchFamily="34" charset="-122"/>
            </a:endParaRPr>
          </a:p>
        </p:txBody>
      </p:sp>
      <p:sp>
        <p:nvSpPr>
          <p:cNvPr id="41" name="Rounded Rectangle 40"/>
          <p:cNvSpPr/>
          <p:nvPr/>
        </p:nvSpPr>
        <p:spPr>
          <a:xfrm>
            <a:off x="2808514" y="185905"/>
            <a:ext cx="6901543" cy="652295"/>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200" dirty="0">
              <a:latin typeface="微软雅黑" panose="020B0503020204020204" pitchFamily="34" charset="-122"/>
              <a:ea typeface="微软雅黑" panose="020B0503020204020204" pitchFamily="34" charset="-122"/>
            </a:endParaRPr>
          </a:p>
        </p:txBody>
      </p:sp>
      <p:pic>
        <p:nvPicPr>
          <p:cNvPr id="42" name="Picture 41"/>
          <p:cNvPicPr>
            <a:picLocks noChangeAspect="1"/>
          </p:cNvPicPr>
          <p:nvPr/>
        </p:nvPicPr>
        <p:blipFill>
          <a:blip r:embed="rId4">
            <a:alphaModFix amt="4000"/>
          </a:blip>
          <a:stretch>
            <a:fillRect/>
          </a:stretch>
        </p:blipFill>
        <p:spPr>
          <a:xfrm>
            <a:off x="6333672" y="-308113"/>
            <a:ext cx="7166113" cy="7166113"/>
          </a:xfrm>
          <a:prstGeom prst="rect">
            <a:avLst/>
          </a:prstGeom>
        </p:spPr>
      </p:pic>
      <p:sp>
        <p:nvSpPr>
          <p:cNvPr id="8" name="矩形 7"/>
          <p:cNvSpPr/>
          <p:nvPr/>
        </p:nvSpPr>
        <p:spPr>
          <a:xfrm>
            <a:off x="2055662" y="1763323"/>
            <a:ext cx="7861066" cy="1200329"/>
          </a:xfrm>
          <a:prstGeom prst="rect">
            <a:avLst/>
          </a:prstGeom>
          <a:effectLst/>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r>
              <a:rPr lang="zh-CN" altLang="en-US" sz="7200" b="1" spc="300" dirty="0">
                <a:ln w="11430"/>
                <a:solidFill>
                  <a:schemeClr val="bg1"/>
                </a:solidFill>
                <a:latin typeface="微软雅黑" panose="020B0503020204020204" pitchFamily="34" charset="-122"/>
                <a:ea typeface="微软雅黑" panose="020B0503020204020204" pitchFamily="34" charset="-122"/>
              </a:rPr>
              <a:t>大 数 据 概 述</a:t>
            </a:r>
            <a:endParaRPr lang="en-US" altLang="zh-CN" sz="7200" b="1" spc="300" dirty="0">
              <a:ln w="11430"/>
              <a:solidFill>
                <a:schemeClr val="bg1"/>
              </a:solidFill>
              <a:latin typeface="微软雅黑" panose="020B0503020204020204" pitchFamily="34" charset="-122"/>
              <a:ea typeface="微软雅黑" panose="020B0503020204020204" pitchFamily="34" charset="-122"/>
            </a:endParaRPr>
          </a:p>
        </p:txBody>
      </p:sp>
      <p:sp>
        <p:nvSpPr>
          <p:cNvPr id="10" name="TextBox 2"/>
          <p:cNvSpPr txBox="1"/>
          <p:nvPr/>
        </p:nvSpPr>
        <p:spPr>
          <a:xfrm>
            <a:off x="8998323" y="1919056"/>
            <a:ext cx="430887" cy="1196340"/>
          </a:xfrm>
          <a:prstGeom prst="rect">
            <a:avLst/>
          </a:prstGeom>
          <a:noFill/>
        </p:spPr>
        <p:txBody>
          <a:bodyPr vert="eaVert"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600" b="1" dirty="0">
                <a:solidFill>
                  <a:schemeClr val="bg1"/>
                </a:solidFill>
              </a:rPr>
              <a:t>BIG DATA</a:t>
            </a:r>
            <a:endParaRPr lang="zh-CN" altLang="en-US" sz="1600" b="1" dirty="0">
              <a:solidFill>
                <a:schemeClr val="bg1"/>
              </a:solidFill>
            </a:endParaRPr>
          </a:p>
        </p:txBody>
      </p:sp>
      <p:sp>
        <p:nvSpPr>
          <p:cNvPr id="12" name="矩形 11"/>
          <p:cNvSpPr/>
          <p:nvPr/>
        </p:nvSpPr>
        <p:spPr>
          <a:xfrm>
            <a:off x="4160740" y="3614547"/>
            <a:ext cx="5297315" cy="4664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solidFill>
                <a:prstClr val="white"/>
              </a:solidFill>
            </a:endParaRPr>
          </a:p>
        </p:txBody>
      </p:sp>
      <p:sp>
        <p:nvSpPr>
          <p:cNvPr id="13" name="矩形 12"/>
          <p:cNvSpPr/>
          <p:nvPr/>
        </p:nvSpPr>
        <p:spPr>
          <a:xfrm>
            <a:off x="3887272" y="3614547"/>
            <a:ext cx="273468" cy="41719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4" name="TextBox 6"/>
          <p:cNvSpPr txBox="1"/>
          <p:nvPr/>
        </p:nvSpPr>
        <p:spPr>
          <a:xfrm>
            <a:off x="4308347" y="3648638"/>
            <a:ext cx="4915884" cy="33855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600" dirty="0">
                <a:solidFill>
                  <a:schemeClr val="tx1">
                    <a:lumMod val="75000"/>
                    <a:lumOff val="25000"/>
                  </a:schemeClr>
                </a:solidFill>
              </a:rPr>
              <a:t>冯永　　 主讲　　　　    黄旺辉      助教</a:t>
            </a:r>
          </a:p>
        </p:txBody>
      </p:sp>
      <p:sp>
        <p:nvSpPr>
          <p:cNvPr id="15" name="Freeform 25"/>
          <p:cNvSpPr>
            <a:spLocks noEditPoints="1"/>
          </p:cNvSpPr>
          <p:nvPr/>
        </p:nvSpPr>
        <p:spPr bwMode="auto">
          <a:xfrm>
            <a:off x="4998799" y="3762845"/>
            <a:ext cx="130969" cy="119856"/>
          </a:xfrm>
          <a:custGeom>
            <a:avLst/>
            <a:gdLst>
              <a:gd name="T0" fmla="*/ 35 w 70"/>
              <a:gd name="T1" fmla="*/ 0 h 64"/>
              <a:gd name="T2" fmla="*/ 12 w 70"/>
              <a:gd name="T3" fmla="*/ 10 h 64"/>
              <a:gd name="T4" fmla="*/ 12 w 70"/>
              <a:gd name="T5" fmla="*/ 55 h 64"/>
              <a:gd name="T6" fmla="*/ 35 w 70"/>
              <a:gd name="T7" fmla="*/ 64 h 64"/>
              <a:gd name="T8" fmla="*/ 57 w 70"/>
              <a:gd name="T9" fmla="*/ 55 h 64"/>
              <a:gd name="T10" fmla="*/ 57 w 70"/>
              <a:gd name="T11" fmla="*/ 10 h 64"/>
              <a:gd name="T12" fmla="*/ 35 w 70"/>
              <a:gd name="T13" fmla="*/ 0 h 64"/>
              <a:gd name="T14" fmla="*/ 54 w 70"/>
              <a:gd name="T15" fmla="*/ 52 h 64"/>
              <a:gd name="T16" fmla="*/ 35 w 70"/>
              <a:gd name="T17" fmla="*/ 60 h 64"/>
              <a:gd name="T18" fmla="*/ 15 w 70"/>
              <a:gd name="T19" fmla="*/ 52 h 64"/>
              <a:gd name="T20" fmla="*/ 7 w 70"/>
              <a:gd name="T21" fmla="*/ 32 h 64"/>
              <a:gd name="T22" fmla="*/ 15 w 70"/>
              <a:gd name="T23" fmla="*/ 13 h 64"/>
              <a:gd name="T24" fmla="*/ 35 w 70"/>
              <a:gd name="T25" fmla="*/ 5 h 64"/>
              <a:gd name="T26" fmla="*/ 54 w 70"/>
              <a:gd name="T27" fmla="*/ 13 h 64"/>
              <a:gd name="T28" fmla="*/ 62 w 70"/>
              <a:gd name="T29" fmla="*/ 32 h 64"/>
              <a:gd name="T30" fmla="*/ 54 w 70"/>
              <a:gd name="T31" fmla="*/ 5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0" h="64">
                <a:moveTo>
                  <a:pt x="35" y="0"/>
                </a:moveTo>
                <a:cubicBezTo>
                  <a:pt x="26" y="0"/>
                  <a:pt x="18" y="4"/>
                  <a:pt x="12" y="10"/>
                </a:cubicBezTo>
                <a:cubicBezTo>
                  <a:pt x="0" y="22"/>
                  <a:pt x="0" y="42"/>
                  <a:pt x="12" y="55"/>
                </a:cubicBezTo>
                <a:cubicBezTo>
                  <a:pt x="18" y="61"/>
                  <a:pt x="26" y="64"/>
                  <a:pt x="35" y="64"/>
                </a:cubicBezTo>
                <a:cubicBezTo>
                  <a:pt x="43" y="64"/>
                  <a:pt x="51" y="61"/>
                  <a:pt x="57" y="55"/>
                </a:cubicBezTo>
                <a:cubicBezTo>
                  <a:pt x="70" y="42"/>
                  <a:pt x="70" y="22"/>
                  <a:pt x="57" y="10"/>
                </a:cubicBezTo>
                <a:cubicBezTo>
                  <a:pt x="51" y="4"/>
                  <a:pt x="43" y="0"/>
                  <a:pt x="35" y="0"/>
                </a:cubicBezTo>
                <a:close/>
                <a:moveTo>
                  <a:pt x="54" y="52"/>
                </a:moveTo>
                <a:cubicBezTo>
                  <a:pt x="49" y="57"/>
                  <a:pt x="42" y="60"/>
                  <a:pt x="35" y="60"/>
                </a:cubicBezTo>
                <a:cubicBezTo>
                  <a:pt x="27" y="60"/>
                  <a:pt x="21" y="57"/>
                  <a:pt x="15" y="52"/>
                </a:cubicBezTo>
                <a:cubicBezTo>
                  <a:pt x="10" y="46"/>
                  <a:pt x="7" y="40"/>
                  <a:pt x="7" y="32"/>
                </a:cubicBezTo>
                <a:cubicBezTo>
                  <a:pt x="7" y="25"/>
                  <a:pt x="10" y="18"/>
                  <a:pt x="15" y="13"/>
                </a:cubicBezTo>
                <a:cubicBezTo>
                  <a:pt x="21" y="8"/>
                  <a:pt x="27" y="5"/>
                  <a:pt x="35" y="5"/>
                </a:cubicBezTo>
                <a:cubicBezTo>
                  <a:pt x="42" y="5"/>
                  <a:pt x="49" y="8"/>
                  <a:pt x="54" y="13"/>
                </a:cubicBezTo>
                <a:cubicBezTo>
                  <a:pt x="59" y="18"/>
                  <a:pt x="62" y="25"/>
                  <a:pt x="62" y="32"/>
                </a:cubicBezTo>
                <a:cubicBezTo>
                  <a:pt x="62" y="40"/>
                  <a:pt x="59" y="46"/>
                  <a:pt x="54" y="52"/>
                </a:cubicBezTo>
                <a:close/>
              </a:path>
            </a:pathLst>
          </a:custGeom>
          <a:solidFill>
            <a:srgbClr val="505A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6" name="Freeform 25"/>
          <p:cNvSpPr>
            <a:spLocks noEditPoints="1"/>
          </p:cNvSpPr>
          <p:nvPr/>
        </p:nvSpPr>
        <p:spPr bwMode="auto">
          <a:xfrm>
            <a:off x="7420217" y="3757987"/>
            <a:ext cx="130969" cy="119856"/>
          </a:xfrm>
          <a:custGeom>
            <a:avLst/>
            <a:gdLst>
              <a:gd name="T0" fmla="*/ 35 w 70"/>
              <a:gd name="T1" fmla="*/ 0 h 64"/>
              <a:gd name="T2" fmla="*/ 12 w 70"/>
              <a:gd name="T3" fmla="*/ 10 h 64"/>
              <a:gd name="T4" fmla="*/ 12 w 70"/>
              <a:gd name="T5" fmla="*/ 55 h 64"/>
              <a:gd name="T6" fmla="*/ 35 w 70"/>
              <a:gd name="T7" fmla="*/ 64 h 64"/>
              <a:gd name="T8" fmla="*/ 57 w 70"/>
              <a:gd name="T9" fmla="*/ 55 h 64"/>
              <a:gd name="T10" fmla="*/ 57 w 70"/>
              <a:gd name="T11" fmla="*/ 10 h 64"/>
              <a:gd name="T12" fmla="*/ 35 w 70"/>
              <a:gd name="T13" fmla="*/ 0 h 64"/>
              <a:gd name="T14" fmla="*/ 54 w 70"/>
              <a:gd name="T15" fmla="*/ 52 h 64"/>
              <a:gd name="T16" fmla="*/ 35 w 70"/>
              <a:gd name="T17" fmla="*/ 60 h 64"/>
              <a:gd name="T18" fmla="*/ 15 w 70"/>
              <a:gd name="T19" fmla="*/ 52 h 64"/>
              <a:gd name="T20" fmla="*/ 7 w 70"/>
              <a:gd name="T21" fmla="*/ 32 h 64"/>
              <a:gd name="T22" fmla="*/ 15 w 70"/>
              <a:gd name="T23" fmla="*/ 13 h 64"/>
              <a:gd name="T24" fmla="*/ 35 w 70"/>
              <a:gd name="T25" fmla="*/ 5 h 64"/>
              <a:gd name="T26" fmla="*/ 54 w 70"/>
              <a:gd name="T27" fmla="*/ 13 h 64"/>
              <a:gd name="T28" fmla="*/ 62 w 70"/>
              <a:gd name="T29" fmla="*/ 32 h 64"/>
              <a:gd name="T30" fmla="*/ 54 w 70"/>
              <a:gd name="T31" fmla="*/ 5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0" h="64">
                <a:moveTo>
                  <a:pt x="35" y="0"/>
                </a:moveTo>
                <a:cubicBezTo>
                  <a:pt x="26" y="0"/>
                  <a:pt x="18" y="4"/>
                  <a:pt x="12" y="10"/>
                </a:cubicBezTo>
                <a:cubicBezTo>
                  <a:pt x="0" y="22"/>
                  <a:pt x="0" y="42"/>
                  <a:pt x="12" y="55"/>
                </a:cubicBezTo>
                <a:cubicBezTo>
                  <a:pt x="18" y="61"/>
                  <a:pt x="26" y="64"/>
                  <a:pt x="35" y="64"/>
                </a:cubicBezTo>
                <a:cubicBezTo>
                  <a:pt x="43" y="64"/>
                  <a:pt x="51" y="61"/>
                  <a:pt x="57" y="55"/>
                </a:cubicBezTo>
                <a:cubicBezTo>
                  <a:pt x="70" y="42"/>
                  <a:pt x="70" y="22"/>
                  <a:pt x="57" y="10"/>
                </a:cubicBezTo>
                <a:cubicBezTo>
                  <a:pt x="51" y="4"/>
                  <a:pt x="43" y="0"/>
                  <a:pt x="35" y="0"/>
                </a:cubicBezTo>
                <a:close/>
                <a:moveTo>
                  <a:pt x="54" y="52"/>
                </a:moveTo>
                <a:cubicBezTo>
                  <a:pt x="49" y="57"/>
                  <a:pt x="42" y="60"/>
                  <a:pt x="35" y="60"/>
                </a:cubicBezTo>
                <a:cubicBezTo>
                  <a:pt x="27" y="60"/>
                  <a:pt x="21" y="57"/>
                  <a:pt x="15" y="52"/>
                </a:cubicBezTo>
                <a:cubicBezTo>
                  <a:pt x="10" y="46"/>
                  <a:pt x="7" y="40"/>
                  <a:pt x="7" y="32"/>
                </a:cubicBezTo>
                <a:cubicBezTo>
                  <a:pt x="7" y="25"/>
                  <a:pt x="10" y="18"/>
                  <a:pt x="15" y="13"/>
                </a:cubicBezTo>
                <a:cubicBezTo>
                  <a:pt x="21" y="8"/>
                  <a:pt x="27" y="5"/>
                  <a:pt x="35" y="5"/>
                </a:cubicBezTo>
                <a:cubicBezTo>
                  <a:pt x="42" y="5"/>
                  <a:pt x="49" y="8"/>
                  <a:pt x="54" y="13"/>
                </a:cubicBezTo>
                <a:cubicBezTo>
                  <a:pt x="59" y="18"/>
                  <a:pt x="62" y="25"/>
                  <a:pt x="62" y="32"/>
                </a:cubicBezTo>
                <a:cubicBezTo>
                  <a:pt x="62" y="40"/>
                  <a:pt x="59" y="46"/>
                  <a:pt x="54" y="52"/>
                </a:cubicBezTo>
                <a:close/>
              </a:path>
            </a:pathLst>
          </a:custGeom>
          <a:solidFill>
            <a:srgbClr val="505A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advTm="15680">
        <p:fade/>
      </p:transition>
    </mc:Choice>
    <mc:Fallback xmlns="">
      <p:transition spd="med" advTm="1568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altLang="zh-CN" dirty="0"/>
              <a:t>1 </a:t>
            </a:r>
            <a:r>
              <a:rPr lang="zh-CN" altLang="en-US" dirty="0"/>
              <a:t>大数据的概念与意义</a:t>
            </a:r>
          </a:p>
          <a:p>
            <a:endParaRPr lang="en-US" dirty="0"/>
          </a:p>
        </p:txBody>
      </p:sp>
      <p:sp>
        <p:nvSpPr>
          <p:cNvPr id="3" name="Content Placeholder 2"/>
          <p:cNvSpPr>
            <a:spLocks noGrp="1"/>
          </p:cNvSpPr>
          <p:nvPr>
            <p:ph sz="quarter" idx="13"/>
          </p:nvPr>
        </p:nvSpPr>
        <p:spPr/>
        <p:txBody>
          <a:bodyPr/>
          <a:lstStyle/>
          <a:p>
            <a:r>
              <a:rPr lang="en-US" altLang="zh-CN" dirty="0"/>
              <a:t>1.3  </a:t>
            </a:r>
            <a:r>
              <a:rPr lang="zh-CN" altLang="en-US" dirty="0"/>
              <a:t>大数据的意义</a:t>
            </a:r>
          </a:p>
        </p:txBody>
      </p:sp>
      <p:sp>
        <p:nvSpPr>
          <p:cNvPr id="5" name="矩形 4"/>
          <p:cNvSpPr/>
          <p:nvPr/>
        </p:nvSpPr>
        <p:spPr>
          <a:xfrm>
            <a:off x="3159760" y="2075180"/>
            <a:ext cx="6461760" cy="58356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zh-CN" sz="1600" dirty="0">
                <a:latin typeface="仿宋" panose="02010609060101010101" pitchFamily="49" charset="-122"/>
                <a:ea typeface="仿宋" panose="02010609060101010101" pitchFamily="49" charset="-122"/>
              </a:rPr>
              <a:t>美国著名管理学家爱德华·戴明所言：“我们信靠上帝。除了上帝，任何人都必须用数据来说话。</a:t>
            </a:r>
            <a:r>
              <a:rPr lang="zh-CN" altLang="zh-CN" sz="1600" dirty="0"/>
              <a:t>”</a:t>
            </a:r>
          </a:p>
        </p:txBody>
      </p:sp>
      <p:sp>
        <p:nvSpPr>
          <p:cNvPr id="6" name="椭圆 5"/>
          <p:cNvSpPr/>
          <p:nvPr/>
        </p:nvSpPr>
        <p:spPr>
          <a:xfrm>
            <a:off x="1629972" y="1769104"/>
            <a:ext cx="1373110" cy="1328422"/>
          </a:xfrm>
          <a:prstGeom prst="ellipse">
            <a:avLst/>
          </a:prstGeom>
          <a:blipFill dpi="0" rotWithShape="1">
            <a:blip r:embed="rId3">
              <a:extLst>
                <a:ext uri="{28A0092B-C50C-407E-A947-70E740481C1C}">
                  <a14:useLocalDpi xmlns:a14="http://schemas.microsoft.com/office/drawing/2010/main" val="0"/>
                </a:ext>
              </a:extLst>
            </a:blip>
            <a:srcRect/>
            <a:stretch>
              <a:fillRect l="-467" t="-3648" r="-1494" b="-4196"/>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7" name="矩形 6"/>
          <p:cNvSpPr/>
          <p:nvPr/>
        </p:nvSpPr>
        <p:spPr>
          <a:xfrm>
            <a:off x="1629972" y="3331109"/>
            <a:ext cx="7992376" cy="2653547"/>
          </a:xfrm>
          <a:prstGeom prst="rect">
            <a:avLst/>
          </a:prstGeom>
          <a:ln w="12700">
            <a:solidFill>
              <a:srgbClr val="3D89BC"/>
            </a:solidFill>
            <a:prstDash val="dash"/>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14000"/>
              </a:lnSpc>
            </a:pPr>
            <a:r>
              <a:rPr lang="zh-CN" altLang="zh-CN" sz="1600" b="1" dirty="0">
                <a:solidFill>
                  <a:srgbClr val="3D89BC"/>
                </a:solidFill>
                <a:latin typeface="仿宋" panose="02010609060101010101" pitchFamily="49" charset="-122"/>
                <a:ea typeface="仿宋" panose="02010609060101010101" pitchFamily="49" charset="-122"/>
              </a:rPr>
              <a:t>（</a:t>
            </a:r>
            <a:r>
              <a:rPr lang="en-US" altLang="zh-CN" sz="1600" b="1" dirty="0">
                <a:solidFill>
                  <a:srgbClr val="3D89BC"/>
                </a:solidFill>
                <a:latin typeface="仿宋" panose="02010609060101010101" pitchFamily="49" charset="-122"/>
                <a:ea typeface="仿宋" panose="02010609060101010101" pitchFamily="49" charset="-122"/>
              </a:rPr>
              <a:t>1</a:t>
            </a:r>
            <a:r>
              <a:rPr lang="zh-CN" altLang="zh-CN" sz="1600" b="1" dirty="0">
                <a:solidFill>
                  <a:srgbClr val="3D89BC"/>
                </a:solidFill>
                <a:latin typeface="仿宋" panose="02010609060101010101" pitchFamily="49" charset="-122"/>
                <a:ea typeface="仿宋" panose="02010609060101010101" pitchFamily="49" charset="-122"/>
              </a:rPr>
              <a:t>）有数据可说</a:t>
            </a:r>
            <a:endParaRPr lang="en-US" altLang="zh-CN" sz="1600" b="1" dirty="0">
              <a:solidFill>
                <a:srgbClr val="3D89BC"/>
              </a:solidFill>
              <a:latin typeface="仿宋" panose="02010609060101010101" pitchFamily="49" charset="-122"/>
              <a:ea typeface="仿宋" panose="02010609060101010101" pitchFamily="49" charset="-122"/>
            </a:endParaRPr>
          </a:p>
          <a:p>
            <a:pPr>
              <a:lnSpc>
                <a:spcPct val="114000"/>
              </a:lnSpc>
            </a:pPr>
            <a:r>
              <a:rPr lang="en-US" altLang="zh-CN" sz="1400" dirty="0">
                <a:latin typeface="仿宋" panose="02010609060101010101" pitchFamily="49" charset="-122"/>
                <a:ea typeface="仿宋" panose="02010609060101010101" pitchFamily="49" charset="-122"/>
              </a:rPr>
              <a:t>  </a:t>
            </a:r>
            <a:r>
              <a:rPr lang="zh-CN" altLang="zh-CN" sz="1400" dirty="0">
                <a:latin typeface="仿宋" panose="02010609060101010101" pitchFamily="49" charset="-122"/>
                <a:ea typeface="仿宋" panose="02010609060101010101" pitchFamily="49" charset="-122"/>
              </a:rPr>
              <a:t>在大数据时代，“万物皆数”，“量化一切”，“一切都将被数据化”。人类生活在一个海量、动态、多样的数据世界中，数据无处不在、无时不有、无人不用，数据就像阳光、空气、水分一样常见，好比放大镜、望远镜、显微镜那般重要。</a:t>
            </a:r>
            <a:r>
              <a:rPr lang="en-US" altLang="zh-CN" sz="1400" baseline="30000" dirty="0">
                <a:latin typeface="仿宋" panose="02010609060101010101" pitchFamily="49" charset="-122"/>
                <a:ea typeface="仿宋" panose="02010609060101010101" pitchFamily="49" charset="-122"/>
              </a:rPr>
              <a:t> </a:t>
            </a:r>
          </a:p>
          <a:p>
            <a:pPr>
              <a:lnSpc>
                <a:spcPct val="114000"/>
              </a:lnSpc>
            </a:pPr>
            <a:endParaRPr lang="en-US" altLang="zh-CN" sz="1600" b="1" dirty="0">
              <a:solidFill>
                <a:srgbClr val="3D89BC"/>
              </a:solidFill>
              <a:latin typeface="仿宋" panose="02010609060101010101" pitchFamily="49" charset="-122"/>
              <a:ea typeface="仿宋" panose="02010609060101010101" pitchFamily="49" charset="-122"/>
            </a:endParaRPr>
          </a:p>
          <a:p>
            <a:pPr>
              <a:lnSpc>
                <a:spcPct val="114000"/>
              </a:lnSpc>
            </a:pPr>
            <a:r>
              <a:rPr lang="zh-CN" altLang="zh-CN" sz="1600" b="1" dirty="0">
                <a:solidFill>
                  <a:srgbClr val="3D89BC"/>
                </a:solidFill>
                <a:latin typeface="仿宋" panose="02010609060101010101" pitchFamily="49" charset="-122"/>
                <a:ea typeface="仿宋" panose="02010609060101010101" pitchFamily="49" charset="-122"/>
              </a:rPr>
              <a:t>（</a:t>
            </a:r>
            <a:r>
              <a:rPr lang="en-US" altLang="zh-CN" sz="1600" b="1" dirty="0">
                <a:solidFill>
                  <a:srgbClr val="3D89BC"/>
                </a:solidFill>
                <a:latin typeface="仿宋" panose="02010609060101010101" pitchFamily="49" charset="-122"/>
                <a:ea typeface="仿宋" panose="02010609060101010101" pitchFamily="49" charset="-122"/>
              </a:rPr>
              <a:t>2</a:t>
            </a:r>
            <a:r>
              <a:rPr lang="zh-CN" altLang="zh-CN" sz="1600" b="1" dirty="0">
                <a:solidFill>
                  <a:srgbClr val="3D89BC"/>
                </a:solidFill>
                <a:latin typeface="仿宋" panose="02010609060101010101" pitchFamily="49" charset="-122"/>
                <a:ea typeface="仿宋" panose="02010609060101010101" pitchFamily="49" charset="-122"/>
              </a:rPr>
              <a:t>）说数据可靠</a:t>
            </a:r>
          </a:p>
          <a:p>
            <a:pPr>
              <a:lnSpc>
                <a:spcPct val="114000"/>
              </a:lnSpc>
            </a:pPr>
            <a:r>
              <a:rPr lang="en-US" altLang="zh-CN" sz="1400" dirty="0">
                <a:latin typeface="仿宋" panose="02010609060101010101" pitchFamily="49" charset="-122"/>
                <a:ea typeface="仿宋" panose="02010609060101010101" pitchFamily="49" charset="-122"/>
              </a:rPr>
              <a:t>  </a:t>
            </a:r>
            <a:r>
              <a:rPr lang="zh-CN" altLang="zh-CN" sz="1400" dirty="0">
                <a:latin typeface="仿宋" panose="02010609060101010101" pitchFamily="49" charset="-122"/>
                <a:ea typeface="仿宋" panose="02010609060101010101" pitchFamily="49" charset="-122"/>
              </a:rPr>
              <a:t>大数据中的“数据”真实可靠，它实质上是表征事物现象的一种符号语言和逻辑关系，其可靠性的数理哲学基础是世界同构原理。世界具有物质统一性，统一的世界中的一切事物都存在着时空一致性的同构关系。这意味着任何事物的属性和规律，只要通过适当编码，均可以通过统一的数字信号表达出来。</a:t>
            </a:r>
            <a:endParaRPr lang="zh-CN" altLang="en-US" sz="1400" dirty="0">
              <a:latin typeface="仿宋" panose="02010609060101010101" pitchFamily="49" charset="-122"/>
              <a:ea typeface="仿宋" panose="02010609060101010101" pitchFamily="49" charset="-122"/>
            </a:endParaRPr>
          </a:p>
        </p:txBody>
      </p:sp>
    </p:spTree>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altLang="zh-CN" dirty="0"/>
              <a:t> 1 </a:t>
            </a:r>
            <a:r>
              <a:rPr lang="zh-CN" altLang="en-US" dirty="0"/>
              <a:t>大数据的概念与意义</a:t>
            </a:r>
          </a:p>
        </p:txBody>
      </p:sp>
      <p:pic>
        <p:nvPicPr>
          <p:cNvPr id="3" name="Picture 2"/>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5000"/>
                    </a14:imgEffect>
                  </a14:imgLayer>
                </a14:imgProps>
              </a:ext>
              <a:ext uri="{28A0092B-C50C-407E-A947-70E740481C1C}">
                <a14:useLocalDpi xmlns:a14="http://schemas.microsoft.com/office/drawing/2010/main" val="0"/>
              </a:ext>
            </a:extLst>
          </a:blip>
          <a:srcRect/>
          <a:stretch>
            <a:fillRect/>
          </a:stretch>
        </p:blipFill>
        <p:spPr bwMode="auto">
          <a:xfrm>
            <a:off x="1492049" y="3989078"/>
            <a:ext cx="2561847" cy="1910999"/>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818330" y="1169680"/>
            <a:ext cx="8508550" cy="1354217"/>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zh-CN" b="1" dirty="0">
                <a:solidFill>
                  <a:srgbClr val="3D89BC"/>
                </a:solidFill>
                <a:latin typeface="仿宋" panose="02010609060101010101" pitchFamily="49" charset="-122"/>
                <a:ea typeface="仿宋" panose="02010609060101010101" pitchFamily="49" charset="-122"/>
              </a:rPr>
              <a:t>风马牛可相及</a:t>
            </a:r>
            <a:endParaRPr lang="en-US" altLang="zh-CN" b="1" dirty="0">
              <a:solidFill>
                <a:srgbClr val="3D89BC"/>
              </a:solidFill>
              <a:latin typeface="仿宋" panose="02010609060101010101" pitchFamily="49" charset="-122"/>
              <a:ea typeface="仿宋" panose="02010609060101010101" pitchFamily="49" charset="-122"/>
            </a:endParaRPr>
          </a:p>
          <a:p>
            <a:endParaRPr lang="zh-CN" altLang="zh-CN" b="1" dirty="0">
              <a:solidFill>
                <a:srgbClr val="3D89BC"/>
              </a:solidFill>
              <a:latin typeface="仿宋" panose="02010609060101010101" pitchFamily="49" charset="-122"/>
              <a:ea typeface="仿宋" panose="02010609060101010101" pitchFamily="49" charset="-122"/>
            </a:endParaRPr>
          </a:p>
          <a:p>
            <a:r>
              <a:rPr lang="en-US" altLang="zh-CN" b="1" dirty="0">
                <a:solidFill>
                  <a:srgbClr val="3D89BC"/>
                </a:solidFill>
                <a:latin typeface="仿宋" panose="02010609060101010101" pitchFamily="49" charset="-122"/>
                <a:ea typeface="仿宋" panose="02010609060101010101" pitchFamily="49" charset="-122"/>
              </a:rPr>
              <a:t>   </a:t>
            </a:r>
            <a:r>
              <a:rPr lang="zh-CN" altLang="zh-CN" sz="1400" dirty="0">
                <a:latin typeface="+mn-ea"/>
              </a:rPr>
              <a:t>在大数据背景下，因海量无限、包罗万象的数据存在，让许多看似毫不相干的现象之间发生一定的关联，使人们能够更简捷、更清晰地认知事物和把握局势。大数据的巨大潜能与作用现在难以进行估量，但揭示事物的相关关系无疑是其真正的价值所在</a:t>
            </a:r>
          </a:p>
        </p:txBody>
      </p:sp>
      <p:sp>
        <p:nvSpPr>
          <p:cNvPr id="5" name="矩形 4"/>
          <p:cNvSpPr/>
          <p:nvPr/>
        </p:nvSpPr>
        <p:spPr>
          <a:xfrm>
            <a:off x="818330" y="2915754"/>
            <a:ext cx="1114408" cy="369332"/>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b="1" dirty="0">
                <a:solidFill>
                  <a:srgbClr val="3D89BC"/>
                </a:solidFill>
                <a:latin typeface="仿宋" panose="02010609060101010101" pitchFamily="49" charset="-122"/>
                <a:ea typeface="仿宋" panose="02010609060101010101" pitchFamily="49" charset="-122"/>
              </a:rPr>
              <a:t>经典案例</a:t>
            </a:r>
          </a:p>
        </p:txBody>
      </p:sp>
      <p:sp>
        <p:nvSpPr>
          <p:cNvPr id="6" name="矩形 5"/>
          <p:cNvSpPr/>
          <p:nvPr/>
        </p:nvSpPr>
        <p:spPr>
          <a:xfrm>
            <a:off x="1731707" y="3429637"/>
            <a:ext cx="1724660" cy="626745"/>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zh-CN" sz="1600" dirty="0">
                <a:latin typeface="仿宋" panose="02010609060101010101" pitchFamily="49" charset="-122"/>
                <a:ea typeface="仿宋" panose="02010609060101010101" pitchFamily="49" charset="-122"/>
              </a:rPr>
              <a:t>（</a:t>
            </a:r>
            <a:r>
              <a:rPr lang="en-US" altLang="zh-CN" sz="1600" dirty="0">
                <a:latin typeface="仿宋" panose="02010609060101010101" pitchFamily="49" charset="-122"/>
                <a:ea typeface="仿宋" panose="02010609060101010101" pitchFamily="49" charset="-122"/>
              </a:rPr>
              <a:t>1</a:t>
            </a:r>
            <a:r>
              <a:rPr lang="zh-CN" altLang="zh-CN" sz="1600" dirty="0">
                <a:latin typeface="仿宋" panose="02010609060101010101" pitchFamily="49" charset="-122"/>
                <a:ea typeface="仿宋" panose="02010609060101010101" pitchFamily="49" charset="-122"/>
              </a:rPr>
              <a:t>）啤酒与尿布</a:t>
            </a:r>
          </a:p>
          <a:p>
            <a:endParaRPr lang="en-US" altLang="zh-CN" dirty="0"/>
          </a:p>
        </p:txBody>
      </p:sp>
      <p:sp>
        <p:nvSpPr>
          <p:cNvPr id="7" name="矩形 6"/>
          <p:cNvSpPr/>
          <p:nvPr/>
        </p:nvSpPr>
        <p:spPr>
          <a:xfrm>
            <a:off x="6479031" y="3429637"/>
            <a:ext cx="1723549" cy="338554"/>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zh-CN" sz="1600" dirty="0"/>
              <a:t>（</a:t>
            </a:r>
            <a:r>
              <a:rPr lang="en-US" altLang="zh-CN" sz="1600" dirty="0">
                <a:latin typeface="仿宋" panose="02010609060101010101" pitchFamily="49" charset="-122"/>
                <a:ea typeface="仿宋" panose="02010609060101010101" pitchFamily="49" charset="-122"/>
              </a:rPr>
              <a:t>2</a:t>
            </a:r>
            <a:r>
              <a:rPr lang="zh-CN" altLang="zh-CN" sz="1600" dirty="0">
                <a:latin typeface="仿宋" panose="02010609060101010101" pitchFamily="49" charset="-122"/>
                <a:ea typeface="仿宋" panose="02010609060101010101" pitchFamily="49" charset="-122"/>
              </a:rPr>
              <a:t>）谷歌与流感</a:t>
            </a:r>
          </a:p>
        </p:txBody>
      </p:sp>
      <p:pic>
        <p:nvPicPr>
          <p:cNvPr id="8" name="Picture 4"/>
          <p:cNvPicPr>
            <a:picLocks noChangeAspect="1" noChangeArrowheads="1"/>
          </p:cNvPicPr>
          <p:nvPr/>
        </p:nvPicPr>
        <p:blipFill>
          <a:blip r:embed="rId4">
            <a:extLst>
              <a:ext uri="{BEBA8EAE-BF5A-486C-A8C5-ECC9F3942E4B}">
                <a14:imgProps xmlns:a14="http://schemas.microsoft.com/office/drawing/2010/main">
                  <a14:imgLayer r:embed="rId5">
                    <a14:imgEffect>
                      <a14:brightnessContrast bright="-5000"/>
                    </a14:imgEffect>
                  </a14:imgLayer>
                </a14:imgProps>
              </a:ext>
              <a:ext uri="{28A0092B-C50C-407E-A947-70E740481C1C}">
                <a14:useLocalDpi xmlns:a14="http://schemas.microsoft.com/office/drawing/2010/main" val="0"/>
              </a:ext>
            </a:extLst>
          </a:blip>
          <a:srcRect/>
          <a:stretch>
            <a:fillRect/>
          </a:stretch>
        </p:blipFill>
        <p:spPr bwMode="auto">
          <a:xfrm>
            <a:off x="5647471" y="4056382"/>
            <a:ext cx="3679409" cy="171391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14:dur="2000" advTm="49802"/>
    </mc:Choice>
    <mc:Fallback xmlns="">
      <p:transition spd="slow" advTm="49802"/>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altLang="zh-CN" dirty="0"/>
              <a:t> 1 </a:t>
            </a:r>
            <a:r>
              <a:rPr lang="zh-CN" altLang="en-US" dirty="0"/>
              <a:t>大数据的概念与意义</a:t>
            </a:r>
            <a:endParaRPr lang="en-US" dirty="0"/>
          </a:p>
        </p:txBody>
      </p:sp>
      <p:sp>
        <p:nvSpPr>
          <p:cNvPr id="6" name="矩形 5"/>
          <p:cNvSpPr/>
          <p:nvPr/>
        </p:nvSpPr>
        <p:spPr>
          <a:xfrm>
            <a:off x="2094455" y="4920660"/>
            <a:ext cx="9047768" cy="1198598"/>
          </a:xfrm>
          <a:prstGeom prst="rect">
            <a:avLst/>
          </a:prstGeom>
        </p:spPr>
        <p:txBody>
          <a:bodyPr wrap="square">
            <a:spAutoFit/>
          </a:bodyPr>
          <a:lstStyle/>
          <a:p>
            <a:pPr marL="285750" indent="-285750">
              <a:lnSpc>
                <a:spcPct val="130000"/>
              </a:lnSpc>
              <a:buSzPct val="130000"/>
              <a:buFont typeface="Wingdings" panose="05000000000000000000" pitchFamily="2" charset="2"/>
              <a:buChar char="Ø"/>
            </a:pPr>
            <a:r>
              <a:rPr lang="zh-CN" altLang="en-US" sz="1600" dirty="0">
                <a:latin typeface="微软雅黑" panose="020B0503020204020204" pitchFamily="34" charset="-122"/>
                <a:ea typeface="微软雅黑" panose="020B0503020204020204" pitchFamily="34" charset="-122"/>
              </a:rPr>
              <a:t>在美国很多有婴儿的家庭中，通常是目前在家照顾婴儿，年轻的父亲下班后去超时买婴儿尿布。父亲在买尿布的同时，也会顺手为自己买些啤酒</a:t>
            </a:r>
            <a:endParaRPr lang="en-US" altLang="zh-CN" sz="1600" dirty="0">
              <a:latin typeface="微软雅黑" panose="020B0503020204020204" pitchFamily="34" charset="-122"/>
              <a:ea typeface="微软雅黑" panose="020B0503020204020204" pitchFamily="34" charset="-122"/>
            </a:endParaRPr>
          </a:p>
          <a:p>
            <a:pPr marL="285750" indent="-285750">
              <a:lnSpc>
                <a:spcPts val="1060"/>
              </a:lnSpc>
              <a:buSzPct val="130000"/>
              <a:buFont typeface="Wingdings" panose="05000000000000000000" pitchFamily="2" charset="2"/>
              <a:buChar char="Ø"/>
            </a:pPr>
            <a:endParaRPr lang="en-US" altLang="zh-CN" sz="1600" dirty="0">
              <a:latin typeface="微软雅黑" panose="020B0503020204020204" pitchFamily="34" charset="-122"/>
              <a:ea typeface="微软雅黑" panose="020B0503020204020204" pitchFamily="34" charset="-122"/>
            </a:endParaRPr>
          </a:p>
          <a:p>
            <a:pPr marL="285750" indent="-285750">
              <a:lnSpc>
                <a:spcPct val="130000"/>
              </a:lnSpc>
              <a:buSzPct val="130000"/>
              <a:buFont typeface="Wingdings" panose="05000000000000000000" pitchFamily="2" charset="2"/>
              <a:buChar char="Ø"/>
            </a:pPr>
            <a:r>
              <a:rPr lang="zh-CN" altLang="en-US" sz="1600" dirty="0">
                <a:latin typeface="微软雅黑" panose="020B0503020204020204" pitchFamily="34" charset="-122"/>
                <a:ea typeface="微软雅黑" panose="020B0503020204020204" pitchFamily="34" charset="-122"/>
              </a:rPr>
              <a:t>沃尔玛如何应对？通过将啤酒与尿布并排摆放在一起使二者的销量双双增长</a:t>
            </a:r>
          </a:p>
        </p:txBody>
      </p:sp>
      <p:pic>
        <p:nvPicPr>
          <p:cNvPr id="8" name="图片 7"/>
          <p:cNvPicPr>
            <a:picLocks noChangeAspect="1"/>
          </p:cNvPicPr>
          <p:nvPr/>
        </p:nvPicPr>
        <p:blipFill>
          <a:blip r:embed="rId2"/>
          <a:stretch>
            <a:fillRect/>
          </a:stretch>
        </p:blipFill>
        <p:spPr>
          <a:xfrm>
            <a:off x="2853611" y="1706548"/>
            <a:ext cx="6741958" cy="3096000"/>
          </a:xfrm>
          <a:prstGeom prst="rect">
            <a:avLst/>
          </a:prstGeom>
        </p:spPr>
      </p:pic>
      <p:sp>
        <p:nvSpPr>
          <p:cNvPr id="3" name="矩形 2"/>
          <p:cNvSpPr/>
          <p:nvPr/>
        </p:nvSpPr>
        <p:spPr>
          <a:xfrm>
            <a:off x="4183947" y="1244883"/>
            <a:ext cx="3481210" cy="461665"/>
          </a:xfrm>
          <a:prstGeom prst="rect">
            <a:avLst/>
          </a:prstGeom>
          <a:solidFill>
            <a:schemeClr val="accent4">
              <a:lumMod val="75000"/>
            </a:schemeClr>
          </a:solidFill>
        </p:spPr>
        <p:txBody>
          <a:bodyPr wrap="none">
            <a:spAutoFit/>
          </a:bodyPr>
          <a:lstStyle/>
          <a:p>
            <a:pPr algn="ctr"/>
            <a:r>
              <a:rPr lang="en-US" altLang="zh-CN" sz="2400" b="1" dirty="0">
                <a:solidFill>
                  <a:schemeClr val="bg1"/>
                </a:solidFill>
                <a:latin typeface="微软雅黑" panose="020B0503020204020204" pitchFamily="34" charset="-122"/>
                <a:ea typeface="微软雅黑" panose="020B0503020204020204" pitchFamily="34" charset="-122"/>
                <a:cs typeface="文鼎CS中等线"/>
              </a:rPr>
              <a:t>WALMART </a:t>
            </a:r>
            <a:r>
              <a:rPr lang="zh-CN" altLang="en-US" sz="2400" b="1" dirty="0">
                <a:solidFill>
                  <a:schemeClr val="bg1"/>
                </a:solidFill>
                <a:latin typeface="微软雅黑" panose="020B0503020204020204" pitchFamily="34" charset="-122"/>
                <a:ea typeface="微软雅黑" panose="020B0503020204020204" pitchFamily="34" charset="-122"/>
                <a:cs typeface="文鼎CS中等线"/>
              </a:rPr>
              <a:t>啤酒与尿布</a:t>
            </a:r>
          </a:p>
        </p:txBody>
      </p:sp>
    </p:spTree>
  </p:cSld>
  <p:clrMapOvr>
    <a:masterClrMapping/>
  </p:clrMapOvr>
  <mc:AlternateContent xmlns:mc="http://schemas.openxmlformats.org/markup-compatibility/2006" xmlns:p14="http://schemas.microsoft.com/office/powerpoint/2010/main">
    <mc:Choice Requires="p14">
      <p:transition spd="slow" p14:dur="2000" advTm="49802"/>
    </mc:Choice>
    <mc:Fallback xmlns="">
      <p:transition spd="slow" advTm="49802"/>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altLang="zh-CN" dirty="0"/>
              <a:t> 1 </a:t>
            </a:r>
            <a:r>
              <a:rPr lang="zh-CN" altLang="en-US" dirty="0"/>
              <a:t>大数据的概念与意义</a:t>
            </a:r>
            <a:endParaRPr lang="en-US" dirty="0"/>
          </a:p>
        </p:txBody>
      </p:sp>
      <p:sp>
        <p:nvSpPr>
          <p:cNvPr id="3" name="矩形 2"/>
          <p:cNvSpPr/>
          <p:nvPr/>
        </p:nvSpPr>
        <p:spPr>
          <a:xfrm>
            <a:off x="2855177" y="1243865"/>
            <a:ext cx="6481646" cy="461665"/>
          </a:xfrm>
          <a:prstGeom prst="rect">
            <a:avLst/>
          </a:prstGeom>
          <a:solidFill>
            <a:schemeClr val="bg2">
              <a:lumMod val="90000"/>
            </a:schemeClr>
          </a:solidFill>
        </p:spPr>
        <p:txBody>
          <a:bodyPr wrap="none">
            <a:spAutoFit/>
          </a:bodyPr>
          <a:lstStyle/>
          <a:p>
            <a:pPr algn="ctr"/>
            <a:r>
              <a:rPr lang="zh-CN" altLang="en-US" sz="2400" b="1" dirty="0">
                <a:solidFill>
                  <a:schemeClr val="bg1"/>
                </a:solidFill>
                <a:latin typeface="微软雅黑" panose="020B0503020204020204" pitchFamily="34" charset="-122"/>
                <a:ea typeface="微软雅黑" panose="020B0503020204020204" pitchFamily="34" charset="-122"/>
                <a:cs typeface="文鼎CS中等线"/>
              </a:rPr>
              <a:t>谷歌流感趋势监测系统</a:t>
            </a:r>
            <a:r>
              <a:rPr lang="en-US" altLang="zh-CN" sz="2400" b="1" dirty="0">
                <a:solidFill>
                  <a:schemeClr val="bg1"/>
                </a:solidFill>
                <a:latin typeface="微软雅黑" panose="020B0503020204020204" pitchFamily="34" charset="-122"/>
                <a:ea typeface="微软雅黑" panose="020B0503020204020204" pitchFamily="34" charset="-122"/>
                <a:cs typeface="文鼎CS中等线"/>
              </a:rPr>
              <a:t>(Google Flu Trends</a:t>
            </a:r>
            <a:r>
              <a:rPr lang="zh-CN" altLang="en-US" sz="2400" b="1" dirty="0">
                <a:solidFill>
                  <a:schemeClr val="bg1"/>
                </a:solidFill>
                <a:latin typeface="微软雅黑" panose="020B0503020204020204" pitchFamily="34" charset="-122"/>
                <a:ea typeface="微软雅黑" panose="020B0503020204020204" pitchFamily="34" charset="-122"/>
                <a:cs typeface="文鼎CS中等线"/>
              </a:rPr>
              <a:t>）</a:t>
            </a:r>
          </a:p>
        </p:txBody>
      </p:sp>
      <p:pic>
        <p:nvPicPr>
          <p:cNvPr id="4" name="图片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020989" y="2038111"/>
            <a:ext cx="3954462" cy="2425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226402" y="2038111"/>
            <a:ext cx="4071938" cy="2425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5"/>
          <p:cNvSpPr/>
          <p:nvPr/>
        </p:nvSpPr>
        <p:spPr>
          <a:xfrm>
            <a:off x="1922569" y="4796392"/>
            <a:ext cx="9047768" cy="1339662"/>
          </a:xfrm>
          <a:prstGeom prst="rect">
            <a:avLst/>
          </a:prstGeom>
        </p:spPr>
        <p:txBody>
          <a:bodyPr wrap="square">
            <a:spAutoFit/>
          </a:bodyPr>
          <a:lstStyle/>
          <a:p>
            <a:pPr marL="285750" indent="-285750">
              <a:lnSpc>
                <a:spcPct val="130000"/>
              </a:lnSpc>
              <a:buSzPct val="130000"/>
              <a:buFont typeface="Wingdings" panose="05000000000000000000" pitchFamily="2" charset="2"/>
              <a:buChar char="Ø"/>
            </a:pPr>
            <a:r>
              <a:rPr lang="zh-CN" altLang="en-US" sz="1600" dirty="0">
                <a:latin typeface="微软雅黑" panose="020B0503020204020204" pitchFamily="34" charset="-122"/>
                <a:ea typeface="微软雅黑" panose="020B0503020204020204" pitchFamily="34" charset="-122"/>
              </a:rPr>
              <a:t> 美国人在去医院前，喜欢在谷歌搜索类似“流感症状”的词汇</a:t>
            </a:r>
            <a:endParaRPr lang="en-US" altLang="zh-CN" sz="1600" dirty="0">
              <a:latin typeface="微软雅黑" panose="020B0503020204020204" pitchFamily="34" charset="-122"/>
              <a:ea typeface="微软雅黑" panose="020B0503020204020204" pitchFamily="34" charset="-122"/>
            </a:endParaRPr>
          </a:p>
          <a:p>
            <a:pPr marL="285750" indent="-285750">
              <a:lnSpc>
                <a:spcPts val="1060"/>
              </a:lnSpc>
              <a:buSzPct val="130000"/>
              <a:buFont typeface="Wingdings" panose="05000000000000000000" pitchFamily="2" charset="2"/>
              <a:buChar char="Ø"/>
            </a:pPr>
            <a:endParaRPr lang="en-US" altLang="zh-CN" sz="1600" dirty="0">
              <a:latin typeface="微软雅黑" panose="020B0503020204020204" pitchFamily="34" charset="-122"/>
              <a:ea typeface="微软雅黑" panose="020B0503020204020204" pitchFamily="34" charset="-122"/>
            </a:endParaRPr>
          </a:p>
          <a:p>
            <a:pPr marL="285750" indent="-285750">
              <a:lnSpc>
                <a:spcPct val="130000"/>
              </a:lnSpc>
              <a:buSzPct val="130000"/>
              <a:buFont typeface="Wingdings" panose="05000000000000000000" pitchFamily="2" charset="2"/>
              <a:buChar char="Ø"/>
            </a:pPr>
            <a:r>
              <a:rPr lang="zh-CN" altLang="en-US" sz="1600" dirty="0">
                <a:latin typeface="微软雅黑" panose="020B0503020204020204" pitchFamily="34" charset="-122"/>
                <a:ea typeface="微软雅黑" panose="020B0503020204020204" pitchFamily="34" charset="-122"/>
              </a:rPr>
              <a:t> 谷歌据此预测流感趋势，比美国疾病控制和预防中心</a:t>
            </a:r>
            <a:r>
              <a:rPr lang="en-US" altLang="zh-CN" sz="1600" dirty="0">
                <a:latin typeface="微软雅黑" panose="020B0503020204020204" pitchFamily="34" charset="-122"/>
                <a:ea typeface="微软雅黑" panose="020B0503020204020204" pitchFamily="34" charset="-122"/>
              </a:rPr>
              <a:t>(C</a:t>
            </a:r>
            <a:r>
              <a:rPr lang="en-US" altLang="zh-CN" sz="1600" dirty="0">
                <a:latin typeface="微软雅黑" panose="020B0503020204020204" pitchFamily="34" charset="-122"/>
                <a:ea typeface="微软雅黑" panose="020B0503020204020204" pitchFamily="34" charset="-122"/>
                <a:hlinkClick r:id="rId4"/>
              </a:rPr>
              <a:t>DC</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的流感通报提早一周到</a:t>
            </a:r>
            <a:r>
              <a:rPr lang="en-US" altLang="zh-CN" sz="1600" dirty="0">
                <a:latin typeface="微软雅黑" panose="020B0503020204020204" pitchFamily="34" charset="-122"/>
                <a:ea typeface="微软雅黑" panose="020B0503020204020204" pitchFamily="34" charset="-122"/>
              </a:rPr>
              <a:t>10</a:t>
            </a:r>
            <a:r>
              <a:rPr lang="zh-CN" altLang="en-US" sz="1600" dirty="0">
                <a:latin typeface="微软雅黑" panose="020B0503020204020204" pitchFamily="34" charset="-122"/>
                <a:ea typeface="微软雅黑" panose="020B0503020204020204" pitchFamily="34" charset="-122"/>
              </a:rPr>
              <a:t>天</a:t>
            </a:r>
            <a:endParaRPr lang="en-US" altLang="zh-CN" sz="1600" dirty="0">
              <a:latin typeface="微软雅黑" panose="020B0503020204020204" pitchFamily="34" charset="-122"/>
              <a:ea typeface="微软雅黑" panose="020B0503020204020204" pitchFamily="34" charset="-122"/>
            </a:endParaRPr>
          </a:p>
          <a:p>
            <a:pPr marL="285750" indent="-285750">
              <a:lnSpc>
                <a:spcPts val="1060"/>
              </a:lnSpc>
              <a:buSzPct val="130000"/>
              <a:buFont typeface="Wingdings" panose="05000000000000000000" pitchFamily="2" charset="2"/>
              <a:buChar char="Ø"/>
            </a:pPr>
            <a:endParaRPr lang="en-US" altLang="zh-CN" sz="1600" dirty="0">
              <a:latin typeface="微软雅黑" panose="020B0503020204020204" pitchFamily="34" charset="-122"/>
              <a:ea typeface="微软雅黑" panose="020B0503020204020204" pitchFamily="34" charset="-122"/>
            </a:endParaRPr>
          </a:p>
          <a:p>
            <a:pPr marL="285750" indent="-285750">
              <a:lnSpc>
                <a:spcPct val="130000"/>
              </a:lnSpc>
              <a:buSzPct val="130000"/>
              <a:buFont typeface="Wingdings" panose="05000000000000000000" pitchFamily="2" charset="2"/>
              <a:buChar char="Ø"/>
            </a:pPr>
            <a:r>
              <a:rPr lang="en-US" altLang="zh-CN" sz="1600" dirty="0">
                <a:latin typeface="微软雅黑" panose="020B0503020204020204" pitchFamily="34" charset="-122"/>
                <a:ea typeface="微软雅黑" panose="020B0503020204020204" pitchFamily="34" charset="-122"/>
              </a:rPr>
              <a:t> </a:t>
            </a:r>
            <a:r>
              <a:rPr lang="zh-CN" altLang="zh-CN" sz="1600" dirty="0">
                <a:latin typeface="微软雅黑" panose="020B0503020204020204" pitchFamily="34" charset="-122"/>
                <a:ea typeface="微软雅黑" panose="020B0503020204020204" pitchFamily="34" charset="-122"/>
              </a:rPr>
              <a:t>政府</a:t>
            </a:r>
            <a:r>
              <a:rPr lang="zh-CN" altLang="en-US" sz="1600" dirty="0">
                <a:latin typeface="微软雅黑" panose="020B0503020204020204" pitchFamily="34" charset="-122"/>
                <a:ea typeface="微软雅黑" panose="020B0503020204020204" pitchFamily="34" charset="-122"/>
              </a:rPr>
              <a:t>由此可提前准备应对措施</a:t>
            </a:r>
          </a:p>
        </p:txBody>
      </p:sp>
    </p:spTree>
  </p:cSld>
  <p:clrMapOvr>
    <a:masterClrMapping/>
  </p:clrMapOvr>
  <mc:AlternateContent xmlns:mc="http://schemas.openxmlformats.org/markup-compatibility/2006" xmlns:p14="http://schemas.microsoft.com/office/powerpoint/2010/main">
    <mc:Choice Requires="p14">
      <p:transition spd="slow" p14:dur="2000" advTm="49802"/>
    </mc:Choice>
    <mc:Fallback xmlns="">
      <p:transition spd="slow" advTm="49802"/>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矩形 74"/>
          <p:cNvSpPr/>
          <p:nvPr/>
        </p:nvSpPr>
        <p:spPr>
          <a:xfrm>
            <a:off x="5351554" y="4702357"/>
            <a:ext cx="4806168" cy="75837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8" name="矩形 67"/>
          <p:cNvSpPr/>
          <p:nvPr/>
        </p:nvSpPr>
        <p:spPr>
          <a:xfrm>
            <a:off x="5271698" y="3492249"/>
            <a:ext cx="4806168" cy="75837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4" name="矩形 53"/>
          <p:cNvSpPr/>
          <p:nvPr/>
        </p:nvSpPr>
        <p:spPr>
          <a:xfrm>
            <a:off x="5236912" y="2285389"/>
            <a:ext cx="4806168" cy="758379"/>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2" name="矩形 1"/>
          <p:cNvSpPr/>
          <p:nvPr/>
        </p:nvSpPr>
        <p:spPr>
          <a:xfrm>
            <a:off x="5236912" y="1193257"/>
            <a:ext cx="4806168" cy="75837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pic>
        <p:nvPicPr>
          <p:cNvPr id="169" name="Picture 168"/>
          <p:cNvPicPr>
            <a:picLocks noChangeAspect="1"/>
          </p:cNvPicPr>
          <p:nvPr/>
        </p:nvPicPr>
        <p:blipFill>
          <a:blip r:embed="rId3">
            <a:alphaModFix amt="4000"/>
          </a:blip>
          <a:stretch>
            <a:fillRect/>
          </a:stretch>
        </p:blipFill>
        <p:spPr>
          <a:xfrm>
            <a:off x="6367635" y="17543"/>
            <a:ext cx="7166113" cy="7166113"/>
          </a:xfrm>
          <a:prstGeom prst="rect">
            <a:avLst/>
          </a:prstGeom>
        </p:spPr>
      </p:pic>
      <p:pic>
        <p:nvPicPr>
          <p:cNvPr id="136" name="Picture 135"/>
          <p:cNvPicPr>
            <a:picLocks noChangeAspect="1"/>
          </p:cNvPicPr>
          <p:nvPr/>
        </p:nvPicPr>
        <p:blipFill>
          <a:blip r:embed="rId4"/>
          <a:stretch>
            <a:fillRect/>
          </a:stretch>
        </p:blipFill>
        <p:spPr>
          <a:xfrm rot="5400000">
            <a:off x="-1152997" y="1166249"/>
            <a:ext cx="6858000" cy="4552006"/>
          </a:xfrm>
          <a:prstGeom prst="rect">
            <a:avLst/>
          </a:prstGeom>
        </p:spPr>
      </p:pic>
      <p:sp>
        <p:nvSpPr>
          <p:cNvPr id="137" name="Rectangle 136"/>
          <p:cNvSpPr/>
          <p:nvPr/>
        </p:nvSpPr>
        <p:spPr>
          <a:xfrm>
            <a:off x="0" y="0"/>
            <a:ext cx="4552006" cy="6858000"/>
          </a:xfrm>
          <a:prstGeom prst="rect">
            <a:avLst/>
          </a:prstGeom>
          <a:solidFill>
            <a:srgbClr val="0064B8">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200" dirty="0">
              <a:latin typeface="微软雅黑" panose="020B0503020204020204" pitchFamily="34" charset="-122"/>
              <a:ea typeface="微软雅黑" panose="020B0503020204020204" pitchFamily="34" charset="-122"/>
            </a:endParaRPr>
          </a:p>
        </p:txBody>
      </p:sp>
      <p:sp>
        <p:nvSpPr>
          <p:cNvPr id="39" name="矩形 78"/>
          <p:cNvSpPr/>
          <p:nvPr/>
        </p:nvSpPr>
        <p:spPr>
          <a:xfrm>
            <a:off x="5351554" y="1556783"/>
            <a:ext cx="602729" cy="22084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srgbClr val="0064B8"/>
              </a:solidFill>
              <a:latin typeface="Arial" panose="020B0604020202020204" pitchFamily="34" charset="0"/>
              <a:cs typeface="Arial" panose="020B0604020202020204" pitchFamily="34" charset="0"/>
            </a:endParaRPr>
          </a:p>
        </p:txBody>
      </p:sp>
      <p:grpSp>
        <p:nvGrpSpPr>
          <p:cNvPr id="138" name="组合 37"/>
          <p:cNvGrpSpPr/>
          <p:nvPr/>
        </p:nvGrpSpPr>
        <p:grpSpPr>
          <a:xfrm>
            <a:off x="5208257" y="1167330"/>
            <a:ext cx="4674974" cy="727051"/>
            <a:chOff x="4951741" y="2055020"/>
            <a:chExt cx="2896302" cy="768430"/>
          </a:xfrm>
        </p:grpSpPr>
        <p:sp>
          <p:nvSpPr>
            <p:cNvPr id="38" name="文本框 21"/>
            <p:cNvSpPr txBox="1"/>
            <p:nvPr/>
          </p:nvSpPr>
          <p:spPr>
            <a:xfrm>
              <a:off x="4951741" y="2158184"/>
              <a:ext cx="587123" cy="553998"/>
            </a:xfrm>
            <a:prstGeom prst="rect">
              <a:avLst/>
            </a:prstGeom>
            <a:noFill/>
            <a:ln>
              <a:noFill/>
            </a:ln>
          </p:spPr>
          <p:txBody>
            <a:bodyPr wrap="square" lIns="0" tIns="0" rIns="0" bIns="0" rtlCol="0" anchor="ctr" anchorCtr="0">
              <a:spAutoFit/>
            </a:bodyPr>
            <a:lstStyle/>
            <a:p>
              <a:pPr algn="ctr"/>
              <a:r>
                <a:rPr lang="en-US" altLang="zh-CN" sz="3600" dirty="0">
                  <a:solidFill>
                    <a:srgbClr val="0064B8"/>
                  </a:solidFill>
                  <a:latin typeface="Arial" panose="020B0604020202020204" pitchFamily="34" charset="0"/>
                  <a:cs typeface="Arial" panose="020B0604020202020204" pitchFamily="34" charset="0"/>
                </a:rPr>
                <a:t>01</a:t>
              </a:r>
              <a:endParaRPr lang="zh-CN" altLang="en-US" sz="3600" dirty="0">
                <a:solidFill>
                  <a:srgbClr val="0064B8"/>
                </a:solidFill>
                <a:latin typeface="Arial" panose="020B0604020202020204" pitchFamily="34" charset="0"/>
                <a:cs typeface="Arial" panose="020B0604020202020204" pitchFamily="34" charset="0"/>
              </a:endParaRPr>
            </a:p>
          </p:txBody>
        </p:sp>
        <p:grpSp>
          <p:nvGrpSpPr>
            <p:cNvPr id="140" name="组合 35"/>
            <p:cNvGrpSpPr/>
            <p:nvPr/>
          </p:nvGrpSpPr>
          <p:grpSpPr>
            <a:xfrm>
              <a:off x="5485480" y="2055020"/>
              <a:ext cx="2362563" cy="768430"/>
              <a:chOff x="5609305" y="2026445"/>
              <a:chExt cx="2362563" cy="768430"/>
            </a:xfrm>
          </p:grpSpPr>
          <p:sp>
            <p:nvSpPr>
              <p:cNvPr id="141" name="文本框 30"/>
              <p:cNvSpPr txBox="1"/>
              <p:nvPr/>
            </p:nvSpPr>
            <p:spPr>
              <a:xfrm>
                <a:off x="5609305" y="2026445"/>
                <a:ext cx="2362563" cy="461665"/>
              </a:xfrm>
              <a:prstGeom prst="rect">
                <a:avLst/>
              </a:prstGeom>
              <a:noFill/>
            </p:spPr>
            <p:txBody>
              <a:bodyPr wrap="square" rtlCol="0">
                <a:spAutoFit/>
              </a:bodyPr>
              <a:lstStyle/>
              <a:p>
                <a:r>
                  <a:rPr lang="zh-CN" altLang="en-US" sz="2400" b="1" spc="50" dirty="0">
                    <a:solidFill>
                      <a:srgbClr val="0064B8"/>
                    </a:solidFill>
                    <a:latin typeface="Arial" panose="020B0604020202020204" pitchFamily="34" charset="0"/>
                    <a:cs typeface="Arial" panose="020B0604020202020204" pitchFamily="34" charset="0"/>
                  </a:rPr>
                  <a:t>大数据概念与意义</a:t>
                </a:r>
              </a:p>
            </p:txBody>
          </p:sp>
          <p:sp>
            <p:nvSpPr>
              <p:cNvPr id="142" name="文本框 32"/>
              <p:cNvSpPr txBox="1"/>
              <p:nvPr/>
            </p:nvSpPr>
            <p:spPr>
              <a:xfrm>
                <a:off x="5641736" y="2456321"/>
                <a:ext cx="887927" cy="338554"/>
              </a:xfrm>
              <a:prstGeom prst="rect">
                <a:avLst/>
              </a:prstGeom>
              <a:noFill/>
            </p:spPr>
            <p:txBody>
              <a:bodyPr wrap="none" rtlCol="0">
                <a:spAutoFit/>
              </a:bodyPr>
              <a:lstStyle/>
              <a:p>
                <a:r>
                  <a:rPr lang="en-US" altLang="zh-CN" sz="1600" spc="100" dirty="0">
                    <a:solidFill>
                      <a:srgbClr val="0064B8"/>
                    </a:solidFill>
                    <a:latin typeface="Arial" panose="020B0604020202020204" pitchFamily="34" charset="0"/>
                    <a:cs typeface="Arial" panose="020B0604020202020204" pitchFamily="34" charset="0"/>
                  </a:rPr>
                  <a:t>Background</a:t>
                </a:r>
                <a:endParaRPr lang="zh-CN" altLang="en-US" sz="1600" spc="100" dirty="0">
                  <a:solidFill>
                    <a:srgbClr val="0064B8"/>
                  </a:solidFill>
                  <a:latin typeface="Arial" panose="020B0604020202020204" pitchFamily="34" charset="0"/>
                  <a:cs typeface="Arial" panose="020B0604020202020204" pitchFamily="34" charset="0"/>
                </a:endParaRPr>
              </a:p>
            </p:txBody>
          </p:sp>
        </p:grpSp>
      </p:grpSp>
      <p:sp>
        <p:nvSpPr>
          <p:cNvPr id="166" name="文本框 7"/>
          <p:cNvSpPr txBox="1"/>
          <p:nvPr/>
        </p:nvSpPr>
        <p:spPr>
          <a:xfrm>
            <a:off x="395965" y="2311946"/>
            <a:ext cx="3819830" cy="707886"/>
          </a:xfrm>
          <a:prstGeom prst="rect">
            <a:avLst/>
          </a:prstGeom>
          <a:noFill/>
        </p:spPr>
        <p:txBody>
          <a:bodyPr wrap="square" rtlCol="0">
            <a:spAutoFit/>
          </a:bodyPr>
          <a:lstStyle/>
          <a:p>
            <a:pPr algn="dist"/>
            <a:r>
              <a:rPr lang="zh-CN" altLang="en-US" sz="4000" b="1" spc="50" dirty="0">
                <a:solidFill>
                  <a:schemeClr val="bg1"/>
                </a:solidFill>
                <a:latin typeface="+mj-ea"/>
                <a:ea typeface="+mj-ea"/>
              </a:rPr>
              <a:t>大数据概述</a:t>
            </a:r>
          </a:p>
        </p:txBody>
      </p:sp>
      <p:sp>
        <p:nvSpPr>
          <p:cNvPr id="167" name="文本框 6"/>
          <p:cNvSpPr txBox="1"/>
          <p:nvPr/>
        </p:nvSpPr>
        <p:spPr>
          <a:xfrm>
            <a:off x="1372933" y="3767264"/>
            <a:ext cx="1649811" cy="400110"/>
          </a:xfrm>
          <a:prstGeom prst="rect">
            <a:avLst/>
          </a:prstGeom>
          <a:noFill/>
        </p:spPr>
        <p:txBody>
          <a:bodyPr wrap="none" rtlCol="0">
            <a:spAutoFit/>
          </a:bodyPr>
          <a:lstStyle/>
          <a:p>
            <a:r>
              <a:rPr lang="en-US" altLang="zh-CN" sz="2000" spc="50" dirty="0">
                <a:solidFill>
                  <a:schemeClr val="bg1"/>
                </a:solidFill>
                <a:latin typeface="+mj-ea"/>
                <a:ea typeface="+mj-ea"/>
              </a:rPr>
              <a:t>CONTENTS</a:t>
            </a:r>
            <a:endParaRPr lang="zh-CN" altLang="en-US" sz="2000" spc="50" dirty="0">
              <a:solidFill>
                <a:schemeClr val="bg1"/>
              </a:solidFill>
              <a:latin typeface="+mj-ea"/>
              <a:ea typeface="+mj-ea"/>
            </a:endParaRPr>
          </a:p>
        </p:txBody>
      </p:sp>
      <p:sp>
        <p:nvSpPr>
          <p:cNvPr id="55" name="矩形 78"/>
          <p:cNvSpPr/>
          <p:nvPr/>
        </p:nvSpPr>
        <p:spPr>
          <a:xfrm>
            <a:off x="5374604" y="2648915"/>
            <a:ext cx="602729" cy="22084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srgbClr val="0064B8"/>
              </a:solidFill>
              <a:latin typeface="Arial" panose="020B0604020202020204" pitchFamily="34" charset="0"/>
              <a:cs typeface="Arial" panose="020B0604020202020204" pitchFamily="34" charset="0"/>
            </a:endParaRPr>
          </a:p>
        </p:txBody>
      </p:sp>
      <p:grpSp>
        <p:nvGrpSpPr>
          <p:cNvPr id="56" name="组合 37"/>
          <p:cNvGrpSpPr/>
          <p:nvPr/>
        </p:nvGrpSpPr>
        <p:grpSpPr>
          <a:xfrm>
            <a:off x="5236912" y="2289065"/>
            <a:ext cx="4693042" cy="703635"/>
            <a:chOff x="4931740" y="2099037"/>
            <a:chExt cx="2907496" cy="743682"/>
          </a:xfrm>
        </p:grpSpPr>
        <p:sp>
          <p:nvSpPr>
            <p:cNvPr id="57" name="文本框 21"/>
            <p:cNvSpPr txBox="1"/>
            <p:nvPr/>
          </p:nvSpPr>
          <p:spPr>
            <a:xfrm>
              <a:off x="4931740" y="2157956"/>
              <a:ext cx="587123" cy="585528"/>
            </a:xfrm>
            <a:prstGeom prst="rect">
              <a:avLst/>
            </a:prstGeom>
            <a:noFill/>
            <a:ln>
              <a:noFill/>
            </a:ln>
          </p:spPr>
          <p:txBody>
            <a:bodyPr wrap="square" lIns="0" tIns="0" rIns="0" bIns="0" rtlCol="0" anchor="ctr" anchorCtr="0">
              <a:spAutoFit/>
            </a:bodyPr>
            <a:lstStyle/>
            <a:p>
              <a:pPr algn="ctr"/>
              <a:r>
                <a:rPr lang="en-US" altLang="zh-CN" sz="3600" dirty="0">
                  <a:solidFill>
                    <a:srgbClr val="0064B8"/>
                  </a:solidFill>
                  <a:latin typeface="Arial" panose="020B0604020202020204" pitchFamily="34" charset="0"/>
                  <a:cs typeface="Arial" panose="020B0604020202020204" pitchFamily="34" charset="0"/>
                </a:rPr>
                <a:t>02</a:t>
              </a:r>
              <a:endParaRPr lang="zh-CN" altLang="en-US" sz="3600" dirty="0">
                <a:solidFill>
                  <a:srgbClr val="0064B8"/>
                </a:solidFill>
                <a:latin typeface="Arial" panose="020B0604020202020204" pitchFamily="34" charset="0"/>
                <a:cs typeface="Arial" panose="020B0604020202020204" pitchFamily="34" charset="0"/>
              </a:endParaRPr>
            </a:p>
          </p:txBody>
        </p:sp>
        <p:grpSp>
          <p:nvGrpSpPr>
            <p:cNvPr id="58" name="组合 35"/>
            <p:cNvGrpSpPr/>
            <p:nvPr/>
          </p:nvGrpSpPr>
          <p:grpSpPr>
            <a:xfrm>
              <a:off x="5476673" y="2099037"/>
              <a:ext cx="2362563" cy="743682"/>
              <a:chOff x="5600498" y="2070462"/>
              <a:chExt cx="2362563" cy="743682"/>
            </a:xfrm>
          </p:grpSpPr>
          <p:sp>
            <p:nvSpPr>
              <p:cNvPr id="59" name="文本框 30"/>
              <p:cNvSpPr txBox="1"/>
              <p:nvPr/>
            </p:nvSpPr>
            <p:spPr>
              <a:xfrm>
                <a:off x="5600498" y="2070462"/>
                <a:ext cx="2362563" cy="487940"/>
              </a:xfrm>
              <a:prstGeom prst="rect">
                <a:avLst/>
              </a:prstGeom>
              <a:noFill/>
            </p:spPr>
            <p:txBody>
              <a:bodyPr wrap="square" rtlCol="0">
                <a:spAutoFit/>
              </a:bodyPr>
              <a:lstStyle/>
              <a:p>
                <a:r>
                  <a:rPr lang="zh-CN" altLang="en-US" sz="2400" b="1" spc="50" dirty="0">
                    <a:solidFill>
                      <a:srgbClr val="0064B8"/>
                    </a:solidFill>
                    <a:latin typeface="Arial" panose="020B0604020202020204" pitchFamily="34" charset="0"/>
                    <a:cs typeface="Arial" panose="020B0604020202020204" pitchFamily="34" charset="0"/>
                  </a:rPr>
                  <a:t>大数据的来源</a:t>
                </a:r>
              </a:p>
            </p:txBody>
          </p:sp>
          <p:sp>
            <p:nvSpPr>
              <p:cNvPr id="60" name="文本框 32"/>
              <p:cNvSpPr txBox="1"/>
              <p:nvPr/>
            </p:nvSpPr>
            <p:spPr>
              <a:xfrm>
                <a:off x="5641736" y="2456321"/>
                <a:ext cx="500729" cy="357823"/>
              </a:xfrm>
              <a:prstGeom prst="rect">
                <a:avLst/>
              </a:prstGeom>
              <a:noFill/>
            </p:spPr>
            <p:txBody>
              <a:bodyPr wrap="none" rtlCol="0">
                <a:spAutoFit/>
              </a:bodyPr>
              <a:lstStyle/>
              <a:p>
                <a:r>
                  <a:rPr lang="en-US" altLang="zh-CN" sz="1600" spc="100" dirty="0">
                    <a:solidFill>
                      <a:srgbClr val="0064B8"/>
                    </a:solidFill>
                    <a:latin typeface="Arial" panose="020B0604020202020204" pitchFamily="34" charset="0"/>
                    <a:cs typeface="Arial" panose="020B0604020202020204" pitchFamily="34" charset="0"/>
                  </a:rPr>
                  <a:t>Origin</a:t>
                </a:r>
                <a:endParaRPr lang="zh-CN" altLang="en-US" sz="1600" spc="100" dirty="0">
                  <a:solidFill>
                    <a:srgbClr val="0064B8"/>
                  </a:solidFill>
                  <a:latin typeface="Arial" panose="020B0604020202020204" pitchFamily="34" charset="0"/>
                  <a:cs typeface="Arial" panose="020B0604020202020204" pitchFamily="34" charset="0"/>
                </a:endParaRPr>
              </a:p>
            </p:txBody>
          </p:sp>
        </p:grpSp>
      </p:grpSp>
      <p:sp>
        <p:nvSpPr>
          <p:cNvPr id="69" name="矩形 78"/>
          <p:cNvSpPr/>
          <p:nvPr/>
        </p:nvSpPr>
        <p:spPr>
          <a:xfrm>
            <a:off x="5409390" y="3855775"/>
            <a:ext cx="602729" cy="22084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srgbClr val="0064B8"/>
              </a:solidFill>
              <a:latin typeface="Arial" panose="020B0604020202020204" pitchFamily="34" charset="0"/>
              <a:cs typeface="Arial" panose="020B0604020202020204" pitchFamily="34" charset="0"/>
            </a:endParaRPr>
          </a:p>
        </p:txBody>
      </p:sp>
      <p:grpSp>
        <p:nvGrpSpPr>
          <p:cNvPr id="70" name="组合 37"/>
          <p:cNvGrpSpPr/>
          <p:nvPr/>
        </p:nvGrpSpPr>
        <p:grpSpPr>
          <a:xfrm>
            <a:off x="5222987" y="3494056"/>
            <a:ext cx="4693042" cy="703635"/>
            <a:chOff x="4931740" y="2099037"/>
            <a:chExt cx="2907496" cy="743682"/>
          </a:xfrm>
        </p:grpSpPr>
        <p:sp>
          <p:nvSpPr>
            <p:cNvPr id="71" name="文本框 21"/>
            <p:cNvSpPr txBox="1"/>
            <p:nvPr/>
          </p:nvSpPr>
          <p:spPr>
            <a:xfrm>
              <a:off x="4931740" y="2157956"/>
              <a:ext cx="587123" cy="585528"/>
            </a:xfrm>
            <a:prstGeom prst="rect">
              <a:avLst/>
            </a:prstGeom>
            <a:noFill/>
            <a:ln>
              <a:noFill/>
            </a:ln>
          </p:spPr>
          <p:txBody>
            <a:bodyPr wrap="square" lIns="0" tIns="0" rIns="0" bIns="0" rtlCol="0" anchor="ctr" anchorCtr="0">
              <a:spAutoFit/>
            </a:bodyPr>
            <a:lstStyle/>
            <a:p>
              <a:pPr algn="ctr"/>
              <a:r>
                <a:rPr lang="en-US" altLang="zh-CN" sz="3600" dirty="0">
                  <a:solidFill>
                    <a:srgbClr val="0064B8"/>
                  </a:solidFill>
                  <a:latin typeface="Arial" panose="020B0604020202020204" pitchFamily="34" charset="0"/>
                  <a:cs typeface="Arial" panose="020B0604020202020204" pitchFamily="34" charset="0"/>
                </a:rPr>
                <a:t>03</a:t>
              </a:r>
              <a:endParaRPr lang="zh-CN" altLang="en-US" sz="3600" dirty="0">
                <a:solidFill>
                  <a:srgbClr val="0064B8"/>
                </a:solidFill>
                <a:latin typeface="Arial" panose="020B0604020202020204" pitchFamily="34" charset="0"/>
                <a:cs typeface="Arial" panose="020B0604020202020204" pitchFamily="34" charset="0"/>
              </a:endParaRPr>
            </a:p>
          </p:txBody>
        </p:sp>
        <p:grpSp>
          <p:nvGrpSpPr>
            <p:cNvPr id="72" name="组合 35"/>
            <p:cNvGrpSpPr/>
            <p:nvPr/>
          </p:nvGrpSpPr>
          <p:grpSpPr>
            <a:xfrm>
              <a:off x="5476673" y="2099037"/>
              <a:ext cx="2362563" cy="743682"/>
              <a:chOff x="5600498" y="2070462"/>
              <a:chExt cx="2362563" cy="743682"/>
            </a:xfrm>
          </p:grpSpPr>
          <p:sp>
            <p:nvSpPr>
              <p:cNvPr id="73" name="文本框 30"/>
              <p:cNvSpPr txBox="1"/>
              <p:nvPr/>
            </p:nvSpPr>
            <p:spPr>
              <a:xfrm>
                <a:off x="5600498" y="2070462"/>
                <a:ext cx="2362563" cy="487940"/>
              </a:xfrm>
              <a:prstGeom prst="rect">
                <a:avLst/>
              </a:prstGeom>
              <a:noFill/>
            </p:spPr>
            <p:txBody>
              <a:bodyPr wrap="square" rtlCol="0">
                <a:spAutoFit/>
              </a:bodyPr>
              <a:lstStyle/>
              <a:p>
                <a:r>
                  <a:rPr lang="zh-CN" altLang="en-US" sz="2400" b="1" spc="50" dirty="0">
                    <a:solidFill>
                      <a:srgbClr val="0064B8"/>
                    </a:solidFill>
                    <a:latin typeface="Arial" panose="020B0604020202020204" pitchFamily="34" charset="0"/>
                    <a:cs typeface="Arial" panose="020B0604020202020204" pitchFamily="34" charset="0"/>
                  </a:rPr>
                  <a:t>大数据的应用</a:t>
                </a:r>
              </a:p>
            </p:txBody>
          </p:sp>
          <p:sp>
            <p:nvSpPr>
              <p:cNvPr id="74" name="文本框 32"/>
              <p:cNvSpPr txBox="1"/>
              <p:nvPr/>
            </p:nvSpPr>
            <p:spPr>
              <a:xfrm>
                <a:off x="5641736" y="2456321"/>
                <a:ext cx="821504" cy="357823"/>
              </a:xfrm>
              <a:prstGeom prst="rect">
                <a:avLst/>
              </a:prstGeom>
              <a:noFill/>
            </p:spPr>
            <p:txBody>
              <a:bodyPr wrap="none" rtlCol="0">
                <a:spAutoFit/>
              </a:bodyPr>
              <a:lstStyle/>
              <a:p>
                <a:r>
                  <a:rPr lang="en-US" altLang="zh-CN" sz="1600" spc="100" dirty="0">
                    <a:solidFill>
                      <a:srgbClr val="0064B8"/>
                    </a:solidFill>
                    <a:latin typeface="Arial" panose="020B0604020202020204" pitchFamily="34" charset="0"/>
                    <a:cs typeface="Arial" panose="020B0604020202020204" pitchFamily="34" charset="0"/>
                  </a:rPr>
                  <a:t>Application</a:t>
                </a:r>
                <a:endParaRPr lang="zh-CN" altLang="en-US" sz="1600" spc="100" dirty="0">
                  <a:solidFill>
                    <a:srgbClr val="0064B8"/>
                  </a:solidFill>
                  <a:latin typeface="Arial" panose="020B0604020202020204" pitchFamily="34" charset="0"/>
                  <a:cs typeface="Arial" panose="020B0604020202020204" pitchFamily="34" charset="0"/>
                </a:endParaRPr>
              </a:p>
            </p:txBody>
          </p:sp>
        </p:grpSp>
      </p:grpSp>
      <p:sp>
        <p:nvSpPr>
          <p:cNvPr id="76" name="矩形 78"/>
          <p:cNvSpPr/>
          <p:nvPr/>
        </p:nvSpPr>
        <p:spPr>
          <a:xfrm>
            <a:off x="5489246" y="5065883"/>
            <a:ext cx="602729" cy="22084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srgbClr val="0064B8"/>
              </a:solidFill>
              <a:latin typeface="Arial" panose="020B0604020202020204" pitchFamily="34" charset="0"/>
              <a:cs typeface="Arial" panose="020B0604020202020204" pitchFamily="34" charset="0"/>
            </a:endParaRPr>
          </a:p>
        </p:txBody>
      </p:sp>
      <p:grpSp>
        <p:nvGrpSpPr>
          <p:cNvPr id="77" name="组合 37"/>
          <p:cNvGrpSpPr/>
          <p:nvPr/>
        </p:nvGrpSpPr>
        <p:grpSpPr>
          <a:xfrm>
            <a:off x="5328261" y="4691992"/>
            <a:ext cx="4693042" cy="703635"/>
            <a:chOff x="4931740" y="2099037"/>
            <a:chExt cx="2907496" cy="743682"/>
          </a:xfrm>
        </p:grpSpPr>
        <p:sp>
          <p:nvSpPr>
            <p:cNvPr id="78" name="文本框 21"/>
            <p:cNvSpPr txBox="1"/>
            <p:nvPr/>
          </p:nvSpPr>
          <p:spPr>
            <a:xfrm>
              <a:off x="4931740" y="2157956"/>
              <a:ext cx="587123" cy="585528"/>
            </a:xfrm>
            <a:prstGeom prst="rect">
              <a:avLst/>
            </a:prstGeom>
            <a:noFill/>
            <a:ln>
              <a:noFill/>
            </a:ln>
          </p:spPr>
          <p:txBody>
            <a:bodyPr wrap="square" lIns="0" tIns="0" rIns="0" bIns="0" rtlCol="0" anchor="ctr" anchorCtr="0">
              <a:spAutoFit/>
            </a:bodyPr>
            <a:lstStyle/>
            <a:p>
              <a:pPr algn="ctr"/>
              <a:r>
                <a:rPr lang="en-US" altLang="zh-CN" sz="3600" dirty="0">
                  <a:solidFill>
                    <a:srgbClr val="0064B8"/>
                  </a:solidFill>
                  <a:latin typeface="Arial" panose="020B0604020202020204" pitchFamily="34" charset="0"/>
                  <a:cs typeface="Arial" panose="020B0604020202020204" pitchFamily="34" charset="0"/>
                </a:rPr>
                <a:t>04</a:t>
              </a:r>
              <a:endParaRPr lang="zh-CN" altLang="en-US" sz="3600" dirty="0">
                <a:solidFill>
                  <a:srgbClr val="0064B8"/>
                </a:solidFill>
                <a:latin typeface="Arial" panose="020B0604020202020204" pitchFamily="34" charset="0"/>
                <a:cs typeface="Arial" panose="020B0604020202020204" pitchFamily="34" charset="0"/>
              </a:endParaRPr>
            </a:p>
          </p:txBody>
        </p:sp>
        <p:grpSp>
          <p:nvGrpSpPr>
            <p:cNvPr id="79" name="组合 35"/>
            <p:cNvGrpSpPr/>
            <p:nvPr/>
          </p:nvGrpSpPr>
          <p:grpSpPr>
            <a:xfrm>
              <a:off x="5476673" y="2099037"/>
              <a:ext cx="2362563" cy="743682"/>
              <a:chOff x="5600498" y="2070462"/>
              <a:chExt cx="2362563" cy="743682"/>
            </a:xfrm>
          </p:grpSpPr>
          <p:sp>
            <p:nvSpPr>
              <p:cNvPr id="80" name="文本框 30"/>
              <p:cNvSpPr txBox="1"/>
              <p:nvPr/>
            </p:nvSpPr>
            <p:spPr>
              <a:xfrm>
                <a:off x="5600498" y="2070462"/>
                <a:ext cx="2362563" cy="487940"/>
              </a:xfrm>
              <a:prstGeom prst="rect">
                <a:avLst/>
              </a:prstGeom>
              <a:noFill/>
            </p:spPr>
            <p:txBody>
              <a:bodyPr wrap="square" rtlCol="0">
                <a:spAutoFit/>
              </a:bodyPr>
              <a:lstStyle/>
              <a:p>
                <a:r>
                  <a:rPr lang="zh-CN" altLang="en-US" sz="2400" b="1" spc="50" dirty="0">
                    <a:solidFill>
                      <a:srgbClr val="0064B8"/>
                    </a:solidFill>
                    <a:latin typeface="Arial" panose="020B0604020202020204" pitchFamily="34" charset="0"/>
                    <a:cs typeface="Arial" panose="020B0604020202020204" pitchFamily="34" charset="0"/>
                  </a:rPr>
                  <a:t>大数据的处理方法</a:t>
                </a:r>
              </a:p>
            </p:txBody>
          </p:sp>
          <p:sp>
            <p:nvSpPr>
              <p:cNvPr id="81" name="文本框 32"/>
              <p:cNvSpPr txBox="1"/>
              <p:nvPr/>
            </p:nvSpPr>
            <p:spPr>
              <a:xfrm>
                <a:off x="5641736" y="2456321"/>
                <a:ext cx="1144266" cy="357823"/>
              </a:xfrm>
              <a:prstGeom prst="rect">
                <a:avLst/>
              </a:prstGeom>
              <a:noFill/>
            </p:spPr>
            <p:txBody>
              <a:bodyPr wrap="none" rtlCol="0">
                <a:spAutoFit/>
              </a:bodyPr>
              <a:lstStyle/>
              <a:p>
                <a:r>
                  <a:rPr lang="en-US" altLang="zh-CN" sz="1600" spc="100" dirty="0">
                    <a:solidFill>
                      <a:srgbClr val="0064B8"/>
                    </a:solidFill>
                    <a:latin typeface="Arial" panose="020B0604020202020204" pitchFamily="34" charset="0"/>
                    <a:cs typeface="Arial" panose="020B0604020202020204" pitchFamily="34" charset="0"/>
                  </a:rPr>
                  <a:t>Processing data</a:t>
                </a:r>
                <a:endParaRPr lang="zh-CN" altLang="en-US" sz="1600" spc="100" dirty="0">
                  <a:solidFill>
                    <a:srgbClr val="0064B8"/>
                  </a:solidFill>
                  <a:latin typeface="Arial" panose="020B0604020202020204" pitchFamily="34" charset="0"/>
                  <a:cs typeface="Arial" panose="020B0604020202020204" pitchFamily="34" charset="0"/>
                </a:endParaRPr>
              </a:p>
            </p:txBody>
          </p:sp>
        </p:grpSp>
      </p:grpSp>
    </p:spTree>
  </p:cSld>
  <p:clrMapOvr>
    <a:masterClrMapping/>
  </p:clrMapOvr>
  <mc:AlternateContent xmlns:mc="http://schemas.openxmlformats.org/markup-compatibility/2006" xmlns:p14="http://schemas.microsoft.com/office/powerpoint/2010/main">
    <mc:Choice Requires="p14">
      <p:transition spd="med" p14:dur="700" advTm="6623">
        <p:fade/>
      </p:transition>
    </mc:Choice>
    <mc:Fallback xmlns="">
      <p:transition spd="med" advTm="6623">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altLang="zh-CN" dirty="0"/>
              <a:t> 2 </a:t>
            </a:r>
            <a:r>
              <a:rPr lang="zh-CN" altLang="en-US" dirty="0"/>
              <a:t>大数据来源</a:t>
            </a:r>
            <a:endParaRPr lang="en-US" dirty="0"/>
          </a:p>
        </p:txBody>
      </p:sp>
      <p:sp>
        <p:nvSpPr>
          <p:cNvPr id="3" name="Content Placeholder 2"/>
          <p:cNvSpPr>
            <a:spLocks noGrp="1"/>
          </p:cNvSpPr>
          <p:nvPr>
            <p:ph sz="quarter" idx="13"/>
          </p:nvPr>
        </p:nvSpPr>
        <p:spPr/>
        <p:txBody>
          <a:bodyPr/>
          <a:lstStyle/>
          <a:p>
            <a:r>
              <a:rPr lang="en-US" dirty="0"/>
              <a:t> 2.1 </a:t>
            </a:r>
            <a:r>
              <a:rPr lang="zh-CN" altLang="en-US" dirty="0"/>
              <a:t>摩尔定律</a:t>
            </a:r>
            <a:endParaRPr lang="en-US" dirty="0"/>
          </a:p>
        </p:txBody>
      </p:sp>
      <p:pic>
        <p:nvPicPr>
          <p:cNvPr id="4" name="图片 3"/>
          <p:cNvPicPr>
            <a:picLocks noChangeAspect="1"/>
          </p:cNvPicPr>
          <p:nvPr/>
        </p:nvPicPr>
        <p:blipFill>
          <a:blip r:embed="rId3"/>
          <a:stretch>
            <a:fillRect/>
          </a:stretch>
        </p:blipFill>
        <p:spPr>
          <a:xfrm>
            <a:off x="2123749" y="2230393"/>
            <a:ext cx="7134936" cy="35640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altLang="zh-CN" dirty="0"/>
              <a:t> 2 </a:t>
            </a:r>
            <a:r>
              <a:rPr lang="zh-CN" altLang="en-US" dirty="0"/>
              <a:t>大数据来源</a:t>
            </a:r>
          </a:p>
        </p:txBody>
      </p:sp>
      <p:pic>
        <p:nvPicPr>
          <p:cNvPr id="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58997" y="2718331"/>
            <a:ext cx="3773583" cy="2080552"/>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p:cNvSpPr/>
          <p:nvPr/>
        </p:nvSpPr>
        <p:spPr>
          <a:xfrm>
            <a:off x="1914942" y="2072000"/>
            <a:ext cx="2794327" cy="52322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zh-CN" altLang="zh-CN" sz="1400" dirty="0">
                <a:latin typeface="仿宋" panose="02010609060101010101" pitchFamily="49" charset="-122"/>
                <a:ea typeface="仿宋" panose="02010609060101010101" pitchFamily="49" charset="-122"/>
              </a:rPr>
              <a:t>互联网每天产生的全部内容可以刻满</a:t>
            </a:r>
            <a:r>
              <a:rPr lang="en-US" altLang="zh-CN" sz="1400" dirty="0">
                <a:latin typeface="仿宋" panose="02010609060101010101" pitchFamily="49" charset="-122"/>
                <a:ea typeface="仿宋" panose="02010609060101010101" pitchFamily="49" charset="-122"/>
              </a:rPr>
              <a:t>6.4</a:t>
            </a:r>
            <a:r>
              <a:rPr lang="zh-CN" altLang="zh-CN" sz="1400" dirty="0">
                <a:latin typeface="仿宋" panose="02010609060101010101" pitchFamily="49" charset="-122"/>
                <a:ea typeface="仿宋" panose="02010609060101010101" pitchFamily="49" charset="-122"/>
              </a:rPr>
              <a:t>亿张</a:t>
            </a:r>
            <a:r>
              <a:rPr lang="en-US" altLang="zh-CN" sz="1400" dirty="0">
                <a:latin typeface="仿宋" panose="02010609060101010101" pitchFamily="49" charset="-122"/>
                <a:ea typeface="仿宋" panose="02010609060101010101" pitchFamily="49" charset="-122"/>
              </a:rPr>
              <a:t>DVD</a:t>
            </a:r>
            <a:endParaRPr lang="zh-CN" altLang="en-US" sz="1400" dirty="0">
              <a:latin typeface="仿宋" panose="02010609060101010101" pitchFamily="49" charset="-122"/>
              <a:ea typeface="仿宋" panose="02010609060101010101" pitchFamily="49" charset="-122"/>
            </a:endParaRPr>
          </a:p>
        </p:txBody>
      </p:sp>
      <p:sp>
        <p:nvSpPr>
          <p:cNvPr id="6" name="矩形 5"/>
          <p:cNvSpPr/>
          <p:nvPr/>
        </p:nvSpPr>
        <p:spPr>
          <a:xfrm>
            <a:off x="1967419" y="3589545"/>
            <a:ext cx="1899530" cy="52322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altLang="zh-CN" sz="1400" dirty="0">
                <a:latin typeface="仿宋" panose="02010609060101010101" pitchFamily="49" charset="-122"/>
                <a:ea typeface="仿宋" panose="02010609060101010101" pitchFamily="49" charset="-122"/>
              </a:rPr>
              <a:t>Google</a:t>
            </a:r>
            <a:r>
              <a:rPr lang="zh-CN" altLang="zh-CN" sz="1400" dirty="0">
                <a:latin typeface="仿宋" panose="02010609060101010101" pitchFamily="49" charset="-122"/>
                <a:ea typeface="仿宋" panose="02010609060101010101" pitchFamily="49" charset="-122"/>
              </a:rPr>
              <a:t>每天需要处理</a:t>
            </a:r>
            <a:r>
              <a:rPr lang="en-US" altLang="zh-CN" sz="1400" dirty="0">
                <a:latin typeface="仿宋" panose="02010609060101010101" pitchFamily="49" charset="-122"/>
                <a:ea typeface="仿宋" panose="02010609060101010101" pitchFamily="49" charset="-122"/>
              </a:rPr>
              <a:t>24PB</a:t>
            </a:r>
            <a:r>
              <a:rPr lang="zh-CN" altLang="zh-CN" sz="1400" dirty="0">
                <a:latin typeface="仿宋" panose="02010609060101010101" pitchFamily="49" charset="-122"/>
                <a:ea typeface="仿宋" panose="02010609060101010101" pitchFamily="49" charset="-122"/>
              </a:rPr>
              <a:t>的数据</a:t>
            </a:r>
            <a:endParaRPr lang="zh-CN" altLang="en-US" sz="1400" dirty="0">
              <a:latin typeface="仿宋" panose="02010609060101010101" pitchFamily="49" charset="-122"/>
              <a:ea typeface="仿宋" panose="02010609060101010101" pitchFamily="49" charset="-122"/>
            </a:endParaRPr>
          </a:p>
        </p:txBody>
      </p:sp>
      <p:sp>
        <p:nvSpPr>
          <p:cNvPr id="7" name="矩形 6"/>
          <p:cNvSpPr/>
          <p:nvPr/>
        </p:nvSpPr>
        <p:spPr>
          <a:xfrm>
            <a:off x="1865671" y="4741258"/>
            <a:ext cx="2898807" cy="73866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zh-CN" altLang="zh-CN" sz="1400" dirty="0">
                <a:latin typeface="仿宋" panose="02010609060101010101" pitchFamily="49" charset="-122"/>
                <a:ea typeface="仿宋" panose="02010609060101010101" pitchFamily="49" charset="-122"/>
              </a:rPr>
              <a:t>网民每天在</a:t>
            </a:r>
            <a:r>
              <a:rPr lang="en-US" altLang="zh-CN" sz="1400" dirty="0">
                <a:latin typeface="仿宋" panose="02010609060101010101" pitchFamily="49" charset="-122"/>
                <a:ea typeface="仿宋" panose="02010609060101010101" pitchFamily="49" charset="-122"/>
              </a:rPr>
              <a:t>Facebook</a:t>
            </a:r>
            <a:r>
              <a:rPr lang="zh-CN" altLang="zh-CN" sz="1400" dirty="0">
                <a:latin typeface="仿宋" panose="02010609060101010101" pitchFamily="49" charset="-122"/>
                <a:ea typeface="仿宋" panose="02010609060101010101" pitchFamily="49" charset="-122"/>
              </a:rPr>
              <a:t>上要花费</a:t>
            </a:r>
            <a:r>
              <a:rPr lang="en-US" altLang="zh-CN" sz="1400" dirty="0">
                <a:latin typeface="仿宋" panose="02010609060101010101" pitchFamily="49" charset="-122"/>
                <a:ea typeface="仿宋" panose="02010609060101010101" pitchFamily="49" charset="-122"/>
              </a:rPr>
              <a:t>234</a:t>
            </a:r>
            <a:r>
              <a:rPr lang="zh-CN" altLang="zh-CN" sz="1400" dirty="0">
                <a:latin typeface="仿宋" panose="02010609060101010101" pitchFamily="49" charset="-122"/>
                <a:ea typeface="仿宋" panose="02010609060101010101" pitchFamily="49" charset="-122"/>
              </a:rPr>
              <a:t>亿分钟，被移动互联网使用者发送和接收的数据高达</a:t>
            </a:r>
            <a:r>
              <a:rPr lang="en-US" altLang="zh-CN" sz="1400" dirty="0">
                <a:latin typeface="仿宋" panose="02010609060101010101" pitchFamily="49" charset="-122"/>
                <a:ea typeface="仿宋" panose="02010609060101010101" pitchFamily="49" charset="-122"/>
              </a:rPr>
              <a:t>44PB</a:t>
            </a:r>
            <a:endParaRPr lang="zh-CN" altLang="zh-CN" sz="1400" dirty="0">
              <a:latin typeface="仿宋" panose="02010609060101010101" pitchFamily="49" charset="-122"/>
              <a:ea typeface="仿宋" panose="02010609060101010101" pitchFamily="49" charset="-122"/>
            </a:endParaRPr>
          </a:p>
        </p:txBody>
      </p:sp>
      <p:sp>
        <p:nvSpPr>
          <p:cNvPr id="8" name="矩形 7"/>
          <p:cNvSpPr/>
          <p:nvPr/>
        </p:nvSpPr>
        <p:spPr>
          <a:xfrm>
            <a:off x="7067399" y="1964278"/>
            <a:ext cx="2835321" cy="73866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zh-CN" sz="1400" dirty="0">
                <a:latin typeface="仿宋" panose="02010609060101010101" pitchFamily="49" charset="-122"/>
                <a:ea typeface="仿宋" panose="02010609060101010101" pitchFamily="49" charset="-122"/>
              </a:rPr>
              <a:t>全球每秒发送</a:t>
            </a:r>
            <a:r>
              <a:rPr lang="en-US" altLang="zh-CN" sz="1400" dirty="0">
                <a:latin typeface="仿宋" panose="02010609060101010101" pitchFamily="49" charset="-122"/>
                <a:ea typeface="仿宋" panose="02010609060101010101" pitchFamily="49" charset="-122"/>
              </a:rPr>
              <a:t>290</a:t>
            </a:r>
            <a:r>
              <a:rPr lang="zh-CN" altLang="zh-CN" sz="1400" dirty="0">
                <a:latin typeface="仿宋" panose="02010609060101010101" pitchFamily="49" charset="-122"/>
                <a:ea typeface="仿宋" panose="02010609060101010101" pitchFamily="49" charset="-122"/>
              </a:rPr>
              <a:t>万封电子邮件，一分钟读一篇的话，足够一个人昼夜不停地读</a:t>
            </a:r>
            <a:r>
              <a:rPr lang="en-US" altLang="zh-CN" sz="1400" dirty="0">
                <a:latin typeface="仿宋" panose="02010609060101010101" pitchFamily="49" charset="-122"/>
                <a:ea typeface="仿宋" panose="02010609060101010101" pitchFamily="49" charset="-122"/>
              </a:rPr>
              <a:t>5.5</a:t>
            </a:r>
            <a:r>
              <a:rPr lang="zh-CN" altLang="zh-CN" sz="1400" dirty="0">
                <a:latin typeface="仿宋" panose="02010609060101010101" pitchFamily="49" charset="-122"/>
                <a:ea typeface="仿宋" panose="02010609060101010101" pitchFamily="49" charset="-122"/>
              </a:rPr>
              <a:t>年</a:t>
            </a:r>
            <a:endParaRPr lang="zh-CN" altLang="en-US" sz="1400" dirty="0">
              <a:latin typeface="仿宋" panose="02010609060101010101" pitchFamily="49" charset="-122"/>
              <a:ea typeface="仿宋" panose="02010609060101010101" pitchFamily="49" charset="-122"/>
            </a:endParaRPr>
          </a:p>
        </p:txBody>
      </p:sp>
      <p:sp>
        <p:nvSpPr>
          <p:cNvPr id="9" name="矩形 8"/>
          <p:cNvSpPr/>
          <p:nvPr/>
        </p:nvSpPr>
        <p:spPr>
          <a:xfrm>
            <a:off x="7381524" y="3481823"/>
            <a:ext cx="2643251" cy="73866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zh-CN" sz="1400" dirty="0">
                <a:latin typeface="仿宋" panose="02010609060101010101" pitchFamily="49" charset="-122"/>
                <a:ea typeface="仿宋" panose="02010609060101010101" pitchFamily="49" charset="-122"/>
              </a:rPr>
              <a:t>每天会有</a:t>
            </a:r>
            <a:r>
              <a:rPr lang="en-US" altLang="zh-CN" sz="1400" dirty="0">
                <a:latin typeface="仿宋" panose="02010609060101010101" pitchFamily="49" charset="-122"/>
                <a:ea typeface="仿宋" panose="02010609060101010101" pitchFamily="49" charset="-122"/>
              </a:rPr>
              <a:t>2.88</a:t>
            </a:r>
            <a:r>
              <a:rPr lang="zh-CN" altLang="zh-CN" sz="1400" dirty="0">
                <a:latin typeface="仿宋" panose="02010609060101010101" pitchFamily="49" charset="-122"/>
                <a:ea typeface="仿宋" panose="02010609060101010101" pitchFamily="49" charset="-122"/>
              </a:rPr>
              <a:t>万个小时的视频上传到</a:t>
            </a:r>
            <a:r>
              <a:rPr lang="en-US" altLang="zh-CN" sz="1400" dirty="0">
                <a:latin typeface="仿宋" panose="02010609060101010101" pitchFamily="49" charset="-122"/>
                <a:ea typeface="仿宋" panose="02010609060101010101" pitchFamily="49" charset="-122"/>
              </a:rPr>
              <a:t>YouTube</a:t>
            </a:r>
            <a:r>
              <a:rPr lang="zh-CN" altLang="zh-CN" sz="1400" dirty="0">
                <a:latin typeface="仿宋" panose="02010609060101010101" pitchFamily="49" charset="-122"/>
                <a:ea typeface="仿宋" panose="02010609060101010101" pitchFamily="49" charset="-122"/>
              </a:rPr>
              <a:t>，足够一个人昼夜不停地观看</a:t>
            </a:r>
            <a:r>
              <a:rPr lang="en-US" altLang="zh-CN" sz="1400" dirty="0">
                <a:latin typeface="仿宋" panose="02010609060101010101" pitchFamily="49" charset="-122"/>
                <a:ea typeface="仿宋" panose="02010609060101010101" pitchFamily="49" charset="-122"/>
              </a:rPr>
              <a:t>3.3</a:t>
            </a:r>
            <a:r>
              <a:rPr lang="zh-CN" altLang="zh-CN" sz="1400" dirty="0">
                <a:latin typeface="仿宋" panose="02010609060101010101" pitchFamily="49" charset="-122"/>
                <a:ea typeface="仿宋" panose="02010609060101010101" pitchFamily="49" charset="-122"/>
              </a:rPr>
              <a:t>年</a:t>
            </a:r>
            <a:endParaRPr lang="zh-CN" altLang="en-US" sz="1400" dirty="0">
              <a:latin typeface="仿宋" panose="02010609060101010101" pitchFamily="49" charset="-122"/>
              <a:ea typeface="仿宋" panose="02010609060101010101" pitchFamily="49" charset="-122"/>
            </a:endParaRPr>
          </a:p>
        </p:txBody>
      </p:sp>
      <p:sp>
        <p:nvSpPr>
          <p:cNvPr id="10" name="矩形 9"/>
          <p:cNvSpPr/>
          <p:nvPr/>
        </p:nvSpPr>
        <p:spPr>
          <a:xfrm>
            <a:off x="6272822" y="4741258"/>
            <a:ext cx="3818759" cy="73866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400" dirty="0">
                <a:latin typeface="仿宋" panose="02010609060101010101" pitchFamily="49" charset="-122"/>
                <a:ea typeface="仿宋" panose="02010609060101010101" pitchFamily="49" charset="-122"/>
              </a:rPr>
              <a:t>Twitter</a:t>
            </a:r>
            <a:r>
              <a:rPr lang="zh-CN" altLang="zh-CN" sz="1400" dirty="0">
                <a:latin typeface="仿宋" panose="02010609060101010101" pitchFamily="49" charset="-122"/>
                <a:ea typeface="仿宋" panose="02010609060101010101" pitchFamily="49" charset="-122"/>
              </a:rPr>
              <a:t>上每天发布</a:t>
            </a:r>
            <a:r>
              <a:rPr lang="en-US" altLang="zh-CN" sz="1400" dirty="0">
                <a:latin typeface="仿宋" panose="02010609060101010101" pitchFamily="49" charset="-122"/>
                <a:ea typeface="仿宋" panose="02010609060101010101" pitchFamily="49" charset="-122"/>
              </a:rPr>
              <a:t>5000</a:t>
            </a:r>
            <a:r>
              <a:rPr lang="zh-CN" altLang="zh-CN" sz="1400" dirty="0">
                <a:latin typeface="仿宋" panose="02010609060101010101" pitchFamily="49" charset="-122"/>
                <a:ea typeface="仿宋" panose="02010609060101010101" pitchFamily="49" charset="-122"/>
              </a:rPr>
              <a:t>万条消息，假设</a:t>
            </a:r>
            <a:r>
              <a:rPr lang="en-US" altLang="zh-CN" sz="1400" dirty="0">
                <a:latin typeface="仿宋" panose="02010609060101010101" pitchFamily="49" charset="-122"/>
                <a:ea typeface="仿宋" panose="02010609060101010101" pitchFamily="49" charset="-122"/>
              </a:rPr>
              <a:t>10</a:t>
            </a:r>
            <a:r>
              <a:rPr lang="zh-CN" altLang="zh-CN" sz="1400" dirty="0">
                <a:latin typeface="仿宋" panose="02010609060101010101" pitchFamily="49" charset="-122"/>
                <a:ea typeface="仿宋" panose="02010609060101010101" pitchFamily="49" charset="-122"/>
              </a:rPr>
              <a:t>秒就浏览一条消息，足够一个人昼夜不停地浏览</a:t>
            </a:r>
            <a:r>
              <a:rPr lang="en-US" altLang="zh-CN" sz="1400" dirty="0">
                <a:latin typeface="仿宋" panose="02010609060101010101" pitchFamily="49" charset="-122"/>
                <a:ea typeface="仿宋" panose="02010609060101010101" pitchFamily="49" charset="-122"/>
              </a:rPr>
              <a:t>16</a:t>
            </a:r>
            <a:r>
              <a:rPr lang="zh-CN" altLang="zh-CN" sz="1400" dirty="0">
                <a:latin typeface="仿宋" panose="02010609060101010101" pitchFamily="49" charset="-122"/>
                <a:ea typeface="仿宋" panose="02010609060101010101" pitchFamily="49" charset="-122"/>
              </a:rPr>
              <a:t>年</a:t>
            </a:r>
            <a:endParaRPr lang="zh-CN" altLang="en-US" sz="1400" dirty="0">
              <a:latin typeface="仿宋" panose="02010609060101010101" pitchFamily="49" charset="-122"/>
              <a:ea typeface="仿宋" panose="02010609060101010101" pitchFamily="49" charset="-122"/>
            </a:endParaRPr>
          </a:p>
        </p:txBody>
      </p:sp>
      <p:cxnSp>
        <p:nvCxnSpPr>
          <p:cNvPr id="11" name="直接连接符 10"/>
          <p:cNvCxnSpPr/>
          <p:nvPr/>
        </p:nvCxnSpPr>
        <p:spPr>
          <a:xfrm>
            <a:off x="2188382" y="2778716"/>
            <a:ext cx="2185941"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2188382" y="4224616"/>
            <a:ext cx="2185941"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2188382" y="5570336"/>
            <a:ext cx="2333352"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6376334" y="5570336"/>
            <a:ext cx="3353086"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7460267" y="4362638"/>
            <a:ext cx="2185941"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V="1">
            <a:off x="7373637" y="2750923"/>
            <a:ext cx="2346388" cy="11331"/>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7" name="椭圆 16"/>
          <p:cNvSpPr/>
          <p:nvPr/>
        </p:nvSpPr>
        <p:spPr>
          <a:xfrm>
            <a:off x="2065124" y="2690002"/>
            <a:ext cx="137193" cy="12939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仿宋" panose="02010609060101010101" pitchFamily="49" charset="-122"/>
              <a:ea typeface="仿宋" panose="02010609060101010101" pitchFamily="49" charset="-122"/>
            </a:endParaRPr>
          </a:p>
        </p:txBody>
      </p:sp>
      <p:sp>
        <p:nvSpPr>
          <p:cNvPr id="18" name="椭圆 17"/>
          <p:cNvSpPr/>
          <p:nvPr/>
        </p:nvSpPr>
        <p:spPr>
          <a:xfrm>
            <a:off x="2065124" y="4159918"/>
            <a:ext cx="137193" cy="12939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仿宋" panose="02010609060101010101" pitchFamily="49" charset="-122"/>
              <a:ea typeface="仿宋" panose="02010609060101010101" pitchFamily="49" charset="-122"/>
            </a:endParaRPr>
          </a:p>
        </p:txBody>
      </p:sp>
      <p:sp>
        <p:nvSpPr>
          <p:cNvPr id="19" name="椭圆 18"/>
          <p:cNvSpPr/>
          <p:nvPr/>
        </p:nvSpPr>
        <p:spPr>
          <a:xfrm>
            <a:off x="2065124" y="5479922"/>
            <a:ext cx="137193" cy="12939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仿宋" panose="02010609060101010101" pitchFamily="49" charset="-122"/>
              <a:ea typeface="仿宋" panose="02010609060101010101" pitchFamily="49" charset="-122"/>
            </a:endParaRPr>
          </a:p>
        </p:txBody>
      </p:sp>
      <p:sp>
        <p:nvSpPr>
          <p:cNvPr id="20" name="椭圆 19"/>
          <p:cNvSpPr/>
          <p:nvPr/>
        </p:nvSpPr>
        <p:spPr>
          <a:xfrm>
            <a:off x="9521979" y="4297940"/>
            <a:ext cx="137193" cy="12939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仿宋" panose="02010609060101010101" pitchFamily="49" charset="-122"/>
              <a:ea typeface="仿宋" panose="02010609060101010101" pitchFamily="49" charset="-122"/>
            </a:endParaRPr>
          </a:p>
        </p:txBody>
      </p:sp>
      <p:sp>
        <p:nvSpPr>
          <p:cNvPr id="21" name="椭圆 20"/>
          <p:cNvSpPr/>
          <p:nvPr/>
        </p:nvSpPr>
        <p:spPr>
          <a:xfrm>
            <a:off x="9521979" y="2692267"/>
            <a:ext cx="137193" cy="12939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仿宋" panose="02010609060101010101" pitchFamily="49" charset="-122"/>
              <a:ea typeface="仿宋" panose="02010609060101010101" pitchFamily="49" charset="-122"/>
            </a:endParaRPr>
          </a:p>
        </p:txBody>
      </p:sp>
      <p:sp>
        <p:nvSpPr>
          <p:cNvPr id="22" name="椭圆 21"/>
          <p:cNvSpPr/>
          <p:nvPr/>
        </p:nvSpPr>
        <p:spPr>
          <a:xfrm>
            <a:off x="9521979" y="5489339"/>
            <a:ext cx="137193" cy="12939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仿宋" panose="02010609060101010101" pitchFamily="49" charset="-122"/>
              <a:ea typeface="仿宋" panose="02010609060101010101" pitchFamily="49" charset="-122"/>
            </a:endParaRPr>
          </a:p>
        </p:txBody>
      </p:sp>
      <p:cxnSp>
        <p:nvCxnSpPr>
          <p:cNvPr id="23" name="直接连接符 22"/>
          <p:cNvCxnSpPr/>
          <p:nvPr/>
        </p:nvCxnSpPr>
        <p:spPr>
          <a:xfrm flipV="1">
            <a:off x="7067400" y="2778716"/>
            <a:ext cx="306237" cy="38406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flipV="1">
            <a:off x="4250096" y="2778717"/>
            <a:ext cx="278067" cy="229945"/>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V="1">
            <a:off x="4389128" y="4736134"/>
            <a:ext cx="678381" cy="834202"/>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H="1" flipV="1">
            <a:off x="5705669" y="4798883"/>
            <a:ext cx="670666" cy="771454"/>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7" name="矩形 26"/>
          <p:cNvSpPr/>
          <p:nvPr/>
        </p:nvSpPr>
        <p:spPr>
          <a:xfrm>
            <a:off x="4045763" y="1063022"/>
            <a:ext cx="3416960" cy="64633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zh-CN" sz="3600" b="1" dirty="0">
                <a:solidFill>
                  <a:schemeClr val="accent1"/>
                </a:solidFill>
                <a:latin typeface="仿宋" panose="02010609060101010101" pitchFamily="49" charset="-122"/>
                <a:ea typeface="仿宋" panose="02010609060101010101" pitchFamily="49" charset="-122"/>
              </a:rPr>
              <a:t>大数据</a:t>
            </a:r>
            <a:r>
              <a:rPr lang="zh-CN" altLang="zh-CN" dirty="0">
                <a:latin typeface="仿宋" panose="02010609060101010101" pitchFamily="49" charset="-122"/>
                <a:ea typeface="仿宋" panose="02010609060101010101" pitchFamily="49" charset="-122"/>
              </a:rPr>
              <a:t>到底有多</a:t>
            </a:r>
            <a:r>
              <a:rPr lang="zh-CN" altLang="zh-CN" sz="3600" b="1" dirty="0">
                <a:solidFill>
                  <a:schemeClr val="accent1"/>
                </a:solidFill>
                <a:latin typeface="仿宋" panose="02010609060101010101" pitchFamily="49" charset="-122"/>
                <a:ea typeface="仿宋" panose="02010609060101010101" pitchFamily="49" charset="-122"/>
              </a:rPr>
              <a:t>大？</a:t>
            </a:r>
            <a:endParaRPr lang="zh-CN" altLang="en-US" dirty="0">
              <a:latin typeface="仿宋" panose="02010609060101010101" pitchFamily="49" charset="-122"/>
              <a:ea typeface="仿宋" panose="02010609060101010101" pitchFamily="49" charset="-122"/>
            </a:endParaRPr>
          </a:p>
        </p:txBody>
      </p:sp>
    </p:spTree>
  </p:cSld>
  <p:clrMapOvr>
    <a:masterClrMapping/>
  </p:clrMapOvr>
  <mc:AlternateContent xmlns:mc="http://schemas.openxmlformats.org/markup-compatibility/2006" xmlns:p14="http://schemas.microsoft.com/office/powerpoint/2010/main">
    <mc:Choice Requires="p14">
      <p:transition spd="slow" p14:dur="2000" advTm="49802"/>
    </mc:Choice>
    <mc:Fallback xmlns="">
      <p:transition spd="slow" advTm="49802"/>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altLang="zh-CN" dirty="0"/>
              <a:t> 2 </a:t>
            </a:r>
            <a:r>
              <a:rPr lang="zh-CN" altLang="en-US" dirty="0"/>
              <a:t>大数据来源</a:t>
            </a:r>
          </a:p>
        </p:txBody>
      </p:sp>
      <p:grpSp>
        <p:nvGrpSpPr>
          <p:cNvPr id="3" name="组合 2"/>
          <p:cNvGrpSpPr/>
          <p:nvPr/>
        </p:nvGrpSpPr>
        <p:grpSpPr>
          <a:xfrm>
            <a:off x="4296723" y="1273302"/>
            <a:ext cx="2684446" cy="3492587"/>
            <a:chOff x="3298945" y="1182942"/>
            <a:chExt cx="2684446" cy="3492587"/>
          </a:xfrm>
        </p:grpSpPr>
        <p:pic>
          <p:nvPicPr>
            <p:cNvPr id="23" name="Picture 1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07101" y="3298499"/>
              <a:ext cx="2051821" cy="8249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Picture 4"/>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945065" y="1414671"/>
              <a:ext cx="793808" cy="7056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Picture 6"/>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390291" y="1327983"/>
              <a:ext cx="1286646" cy="7360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Picture 1"/>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451041" y="2340579"/>
              <a:ext cx="1453488" cy="789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Picture 8"/>
            <p:cNvPicPr>
              <a:picLocks noChangeAspect="1" noChangeArrowheads="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945533" y="2321394"/>
              <a:ext cx="750206" cy="9145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Rectangle 23"/>
            <p:cNvSpPr>
              <a:spLocks noChangeArrowheads="1"/>
            </p:cNvSpPr>
            <p:nvPr/>
          </p:nvSpPr>
          <p:spPr bwMode="auto">
            <a:xfrm>
              <a:off x="3298945" y="1182942"/>
              <a:ext cx="2684446" cy="3091122"/>
            </a:xfrm>
            <a:prstGeom prst="rect">
              <a:avLst/>
            </a:prstGeom>
            <a:noFill/>
            <a:ln w="9525">
              <a:solidFill>
                <a:schemeClr val="accent1"/>
              </a:solidFill>
              <a:miter lim="800000"/>
            </a:ln>
            <a:extLst>
              <a:ext uri="{909E8E84-426E-40DD-AFC4-6F175D3DCCD1}">
                <a14:hiddenFill xmlns:a14="http://schemas.microsoft.com/office/drawing/2010/main">
                  <a:solidFill>
                    <a:srgbClr val="FFFFFF"/>
                  </a:solidFill>
                </a14:hiddenFill>
              </a:ext>
            </a:extLst>
          </p:spPr>
          <p:txBody>
            <a:bodyPr wrap="none" lIns="0" tIns="0" rIns="0" bIns="0" anchor="ctr"/>
            <a:lstStyle>
              <a:lvl1pPr>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9pPr>
            </a:lstStyle>
            <a:p>
              <a:pPr eaLnBrk="1" hangingPunct="1">
                <a:spcBef>
                  <a:spcPct val="0"/>
                </a:spcBef>
                <a:buFontTx/>
                <a:buNone/>
              </a:pPr>
              <a:endParaRPr lang="zh-CN" altLang="en-US" sz="1800">
                <a:solidFill>
                  <a:srgbClr val="000000"/>
                </a:solidFill>
                <a:latin typeface="+mn-ea"/>
                <a:ea typeface="+mn-ea"/>
              </a:endParaRPr>
            </a:p>
          </p:txBody>
        </p:sp>
        <p:sp>
          <p:nvSpPr>
            <p:cNvPr id="29" name="Rectangle 26"/>
            <p:cNvSpPr>
              <a:spLocks noChangeArrowheads="1"/>
            </p:cNvSpPr>
            <p:nvPr/>
          </p:nvSpPr>
          <p:spPr bwMode="auto">
            <a:xfrm>
              <a:off x="3298945" y="4219643"/>
              <a:ext cx="2684446" cy="455886"/>
            </a:xfrm>
            <a:prstGeom prst="rect">
              <a:avLst/>
            </a:prstGeom>
            <a:solidFill>
              <a:schemeClr val="accent1"/>
            </a:solidFill>
            <a:ln w="9525">
              <a:solidFill>
                <a:schemeClr val="accent1"/>
              </a:solidFill>
              <a:miter lim="800000"/>
            </a:ln>
          </p:spPr>
          <p:txBody>
            <a:bodyPr wrap="none" lIns="0" tIns="0" rIns="0" bIns="0" anchor="ctr"/>
            <a:lstStyle>
              <a:lvl1pPr>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9pPr>
            </a:lstStyle>
            <a:p>
              <a:pPr algn="ctr" eaLnBrk="1" hangingPunct="1">
                <a:spcBef>
                  <a:spcPct val="0"/>
                </a:spcBef>
                <a:buFontTx/>
                <a:buNone/>
              </a:pPr>
              <a:r>
                <a:rPr lang="zh-CN" altLang="en-US" sz="1400" b="1">
                  <a:solidFill>
                    <a:srgbClr val="FFFFFF"/>
                  </a:solidFill>
                  <a:latin typeface="+mn-ea"/>
                  <a:ea typeface="+mn-ea"/>
                </a:rPr>
                <a:t>来自大量传感器的机器数据</a:t>
              </a:r>
            </a:p>
          </p:txBody>
        </p:sp>
      </p:grpSp>
      <p:grpSp>
        <p:nvGrpSpPr>
          <p:cNvPr id="4" name="组合 3"/>
          <p:cNvGrpSpPr/>
          <p:nvPr/>
        </p:nvGrpSpPr>
        <p:grpSpPr>
          <a:xfrm>
            <a:off x="7036417" y="1273302"/>
            <a:ext cx="2684446" cy="3492587"/>
            <a:chOff x="6280167" y="1182942"/>
            <a:chExt cx="2684446" cy="3492587"/>
          </a:xfrm>
        </p:grpSpPr>
        <p:pic>
          <p:nvPicPr>
            <p:cNvPr id="16" name="Picture 7"/>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453082" y="3129857"/>
              <a:ext cx="1317434" cy="846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1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485795" y="3102648"/>
              <a:ext cx="904373" cy="873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1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504838" y="2201978"/>
              <a:ext cx="1156971" cy="794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6"/>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494241" y="1327983"/>
              <a:ext cx="1141690" cy="7550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5"/>
            <p:cNvPicPr>
              <a:picLocks noChangeAspect="1" noChangeArrowheads="1"/>
            </p:cNvPicPr>
            <p:nvPr/>
          </p:nvPicPr>
          <p:blipFill rotWithShape="1">
            <a:blip r:embed="rId11">
              <a:extLst>
                <a:ext uri="{BEBA8EAE-BF5A-486C-A8C5-ECC9F3942E4B}">
                  <a14:imgProps xmlns:a14="http://schemas.microsoft.com/office/drawing/2010/main">
                    <a14:imgLayer r:embed="rId12">
                      <a14:imgEffect>
                        <a14:brightnessContrast bright="-5000"/>
                      </a14:imgEffect>
                    </a14:imgLayer>
                  </a14:imgProps>
                </a:ext>
                <a:ext uri="{28A0092B-C50C-407E-A947-70E740481C1C}">
                  <a14:useLocalDpi xmlns:a14="http://schemas.microsoft.com/office/drawing/2010/main" val="0"/>
                </a:ext>
              </a:extLst>
            </a:blip>
            <a:srcRect l="3131" t="2450" r="5419" b="4307"/>
            <a:stretch>
              <a:fillRect/>
            </a:stretch>
          </p:blipFill>
          <p:spPr bwMode="auto">
            <a:xfrm>
              <a:off x="6504628" y="1497794"/>
              <a:ext cx="801935" cy="1300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Rectangle 24"/>
            <p:cNvSpPr>
              <a:spLocks noChangeArrowheads="1"/>
            </p:cNvSpPr>
            <p:nvPr/>
          </p:nvSpPr>
          <p:spPr bwMode="auto">
            <a:xfrm>
              <a:off x="6280167" y="1182942"/>
              <a:ext cx="2684446" cy="3091122"/>
            </a:xfrm>
            <a:prstGeom prst="rect">
              <a:avLst/>
            </a:prstGeom>
            <a:noFill/>
            <a:ln w="9525">
              <a:solidFill>
                <a:schemeClr val="accent1"/>
              </a:solidFill>
              <a:miter lim="800000"/>
            </a:ln>
            <a:extLst>
              <a:ext uri="{909E8E84-426E-40DD-AFC4-6F175D3DCCD1}">
                <a14:hiddenFill xmlns:a14="http://schemas.microsoft.com/office/drawing/2010/main">
                  <a:solidFill>
                    <a:srgbClr val="FFFFFF"/>
                  </a:solidFill>
                </a14:hiddenFill>
              </a:ext>
            </a:extLst>
          </p:spPr>
          <p:txBody>
            <a:bodyPr wrap="none" lIns="0" tIns="0" rIns="0" bIns="0" anchor="ctr"/>
            <a:lstStyle>
              <a:lvl1pPr>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9pPr>
            </a:lstStyle>
            <a:p>
              <a:pPr eaLnBrk="1" hangingPunct="1">
                <a:spcBef>
                  <a:spcPct val="0"/>
                </a:spcBef>
                <a:buFontTx/>
                <a:buNone/>
              </a:pPr>
              <a:endParaRPr lang="zh-CN" altLang="en-US" sz="1800">
                <a:solidFill>
                  <a:srgbClr val="000000"/>
                </a:solidFill>
                <a:latin typeface="+mn-ea"/>
                <a:ea typeface="+mn-ea"/>
              </a:endParaRPr>
            </a:p>
          </p:txBody>
        </p:sp>
        <p:sp>
          <p:nvSpPr>
            <p:cNvPr id="22" name="Rectangle 27"/>
            <p:cNvSpPr>
              <a:spLocks noChangeArrowheads="1"/>
            </p:cNvSpPr>
            <p:nvPr/>
          </p:nvSpPr>
          <p:spPr bwMode="auto">
            <a:xfrm>
              <a:off x="6280167" y="4219643"/>
              <a:ext cx="2684446" cy="455886"/>
            </a:xfrm>
            <a:prstGeom prst="rect">
              <a:avLst/>
            </a:prstGeom>
            <a:solidFill>
              <a:schemeClr val="accent1"/>
            </a:solidFill>
            <a:ln w="9525">
              <a:solidFill>
                <a:schemeClr val="accent1"/>
              </a:solidFill>
              <a:miter lim="800000"/>
            </a:ln>
          </p:spPr>
          <p:txBody>
            <a:bodyPr wrap="none" lIns="0" tIns="0" rIns="0" bIns="0" anchor="ctr"/>
            <a:lstStyle>
              <a:lvl1pPr>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9pPr>
            </a:lstStyle>
            <a:p>
              <a:pPr algn="ctr" eaLnBrk="1" hangingPunct="1">
                <a:spcBef>
                  <a:spcPct val="0"/>
                </a:spcBef>
                <a:buFontTx/>
                <a:buNone/>
              </a:pPr>
              <a:r>
                <a:rPr lang="zh-CN" altLang="en-US" sz="1400" b="1" dirty="0">
                  <a:solidFill>
                    <a:srgbClr val="FFFFFF"/>
                  </a:solidFill>
                  <a:latin typeface="+mn-ea"/>
                  <a:ea typeface="+mn-ea"/>
                </a:rPr>
                <a:t>科学研究及行业多结构专业数据</a:t>
              </a:r>
            </a:p>
          </p:txBody>
        </p:sp>
      </p:grpSp>
      <p:grpSp>
        <p:nvGrpSpPr>
          <p:cNvPr id="5" name="组合 4"/>
          <p:cNvGrpSpPr/>
          <p:nvPr/>
        </p:nvGrpSpPr>
        <p:grpSpPr>
          <a:xfrm>
            <a:off x="1493925" y="1273302"/>
            <a:ext cx="2730297" cy="3492587"/>
            <a:chOff x="271871" y="1182942"/>
            <a:chExt cx="2730297" cy="3492587"/>
          </a:xfrm>
        </p:grpSpPr>
        <p:pic>
          <p:nvPicPr>
            <p:cNvPr id="7" name="Picture 2"/>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685813" y="2201978"/>
              <a:ext cx="1426046"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22"/>
            <p:cNvSpPr>
              <a:spLocks noChangeArrowheads="1"/>
            </p:cNvSpPr>
            <p:nvPr/>
          </p:nvSpPr>
          <p:spPr bwMode="auto">
            <a:xfrm>
              <a:off x="317722" y="1182942"/>
              <a:ext cx="2684446" cy="3091122"/>
            </a:xfrm>
            <a:prstGeom prst="rect">
              <a:avLst/>
            </a:prstGeom>
            <a:noFill/>
            <a:ln w="9525">
              <a:solidFill>
                <a:schemeClr val="accent1"/>
              </a:solidFill>
              <a:miter lim="800000"/>
            </a:ln>
            <a:extLst>
              <a:ext uri="{909E8E84-426E-40DD-AFC4-6F175D3DCCD1}">
                <a14:hiddenFill xmlns:a14="http://schemas.microsoft.com/office/drawing/2010/main">
                  <a:solidFill>
                    <a:srgbClr val="FFFFFF"/>
                  </a:solidFill>
                </a14:hiddenFill>
              </a:ext>
            </a:extLst>
          </p:spPr>
          <p:txBody>
            <a:bodyPr wrap="none" lIns="0" tIns="0" rIns="0" bIns="0" anchor="ctr"/>
            <a:lstStyle>
              <a:lvl1pPr>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9pPr>
            </a:lstStyle>
            <a:p>
              <a:pPr eaLnBrk="1" hangingPunct="1">
                <a:spcBef>
                  <a:spcPct val="0"/>
                </a:spcBef>
                <a:buFontTx/>
                <a:buNone/>
              </a:pPr>
              <a:endParaRPr lang="zh-CN" altLang="en-US" sz="1800">
                <a:solidFill>
                  <a:srgbClr val="000000"/>
                </a:solidFill>
                <a:latin typeface="+mn-ea"/>
                <a:ea typeface="+mn-ea"/>
              </a:endParaRPr>
            </a:p>
          </p:txBody>
        </p:sp>
        <p:sp>
          <p:nvSpPr>
            <p:cNvPr id="9" name="Rectangle 25"/>
            <p:cNvSpPr>
              <a:spLocks noChangeArrowheads="1"/>
            </p:cNvSpPr>
            <p:nvPr/>
          </p:nvSpPr>
          <p:spPr bwMode="auto">
            <a:xfrm>
              <a:off x="317722" y="4219643"/>
              <a:ext cx="2684446" cy="455886"/>
            </a:xfrm>
            <a:prstGeom prst="rect">
              <a:avLst/>
            </a:prstGeom>
            <a:solidFill>
              <a:schemeClr val="accent1"/>
            </a:solidFill>
            <a:ln w="9525">
              <a:solidFill>
                <a:schemeClr val="accent1"/>
              </a:solidFill>
              <a:miter lim="800000"/>
            </a:ln>
          </p:spPr>
          <p:txBody>
            <a:bodyPr wrap="none" lIns="0" tIns="0" rIns="0" bIns="0" anchor="ctr"/>
            <a:lstStyle>
              <a:lvl1pPr>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9pPr>
            </a:lstStyle>
            <a:p>
              <a:pPr algn="ctr" eaLnBrk="1" hangingPunct="1">
                <a:spcBef>
                  <a:spcPct val="0"/>
                </a:spcBef>
                <a:buFontTx/>
                <a:buNone/>
              </a:pPr>
              <a:r>
                <a:rPr lang="zh-CN" altLang="en-US" sz="1400" b="1" dirty="0">
                  <a:solidFill>
                    <a:srgbClr val="FFFFFF"/>
                  </a:solidFill>
                  <a:latin typeface="+mn-ea"/>
                  <a:ea typeface="+mn-ea"/>
                </a:rPr>
                <a:t>来自“大人群”泛互联网数据</a:t>
              </a:r>
            </a:p>
          </p:txBody>
        </p:sp>
        <p:pic>
          <p:nvPicPr>
            <p:cNvPr id="10" name="Picture 2"/>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271871" y="1296093"/>
              <a:ext cx="1325565" cy="865069"/>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p:cNvPicPr>
              <a:picLocks noChangeAspect="1" noChangeArrowheads="1"/>
            </p:cNvPicPr>
            <p:nvPr/>
          </p:nvPicPr>
          <p:blipFill>
            <a:blip r:embed="rId15" cstate="print">
              <a:extLst>
                <a:ext uri="{BEBA8EAE-BF5A-486C-A8C5-ECC9F3942E4B}">
                  <a14:imgProps xmlns:a14="http://schemas.microsoft.com/office/drawing/2010/main">
                    <a14:imgLayer r:embed="rId16">
                      <a14:imgEffect>
                        <a14:brightnessContrast bright="-5000"/>
                      </a14:imgEffect>
                    </a14:imgLayer>
                  </a14:imgProps>
                </a:ext>
                <a:ext uri="{28A0092B-C50C-407E-A947-70E740481C1C}">
                  <a14:useLocalDpi xmlns:a14="http://schemas.microsoft.com/office/drawing/2010/main" val="0"/>
                </a:ext>
              </a:extLst>
            </a:blip>
            <a:srcRect/>
            <a:stretch>
              <a:fillRect/>
            </a:stretch>
          </p:blipFill>
          <p:spPr bwMode="auto">
            <a:xfrm>
              <a:off x="344578" y="2321394"/>
              <a:ext cx="767371" cy="724421"/>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p:cNvPicPr>
              <a:picLocks noChangeAspect="1" noChangeArrowheads="1"/>
            </p:cNvPicPr>
            <p:nvPr/>
          </p:nvPicPr>
          <p:blipFill rotWithShape="1">
            <a:blip r:embed="rId17">
              <a:extLst>
                <a:ext uri="{BEBA8EAE-BF5A-486C-A8C5-ECC9F3942E4B}">
                  <a14:imgProps xmlns:a14="http://schemas.microsoft.com/office/drawing/2010/main">
                    <a14:imgLayer r:embed="rId18">
                      <a14:imgEffect>
                        <a14:brightnessContrast bright="-5000"/>
                      </a14:imgEffect>
                    </a14:imgLayer>
                  </a14:imgProps>
                </a:ext>
                <a:ext uri="{28A0092B-C50C-407E-A947-70E740481C1C}">
                  <a14:useLocalDpi xmlns:a14="http://schemas.microsoft.com/office/drawing/2010/main" val="0"/>
                </a:ext>
              </a:extLst>
            </a:blip>
            <a:srcRect t="31011"/>
            <a:stretch>
              <a:fillRect/>
            </a:stretch>
          </p:blipFill>
          <p:spPr bwMode="auto">
            <a:xfrm>
              <a:off x="372124" y="3298500"/>
              <a:ext cx="1271088" cy="621692"/>
            </a:xfrm>
            <a:prstGeom prst="rect">
              <a:avLst/>
            </a:prstGeom>
            <a:noFill/>
            <a:extLst>
              <a:ext uri="{909E8E84-426E-40DD-AFC4-6F175D3DCCD1}">
                <a14:hiddenFill xmlns:a14="http://schemas.microsoft.com/office/drawing/2010/main">
                  <a:solidFill>
                    <a:srgbClr val="FFFFFF"/>
                  </a:solidFill>
                </a14:hiddenFill>
              </a:ext>
            </a:extLst>
          </p:spPr>
        </p:pic>
        <p:sp>
          <p:nvSpPr>
            <p:cNvPr id="13" name="矩形 12"/>
            <p:cNvSpPr/>
            <p:nvPr/>
          </p:nvSpPr>
          <p:spPr>
            <a:xfrm>
              <a:off x="1497808" y="1497794"/>
              <a:ext cx="1481112" cy="46166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zh-CN" sz="1200" dirty="0"/>
                <a:t>智能终端拍照、拍视频</a:t>
              </a:r>
              <a:endParaRPr lang="zh-CN" altLang="en-US" sz="1200" dirty="0"/>
            </a:p>
          </p:txBody>
        </p:sp>
        <p:sp>
          <p:nvSpPr>
            <p:cNvPr id="14" name="矩形 13"/>
            <p:cNvSpPr/>
            <p:nvPr/>
          </p:nvSpPr>
          <p:spPr>
            <a:xfrm>
              <a:off x="1631498" y="2521616"/>
              <a:ext cx="1261884" cy="276999"/>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zh-CN" sz="1200" dirty="0"/>
                <a:t>发微博、发微信</a:t>
              </a:r>
              <a:endParaRPr lang="zh-CN" altLang="en-US" sz="1200" dirty="0"/>
            </a:p>
          </p:txBody>
        </p:sp>
        <p:sp>
          <p:nvSpPr>
            <p:cNvPr id="15" name="矩形 14"/>
            <p:cNvSpPr/>
            <p:nvPr/>
          </p:nvSpPr>
          <p:spPr>
            <a:xfrm>
              <a:off x="1631498" y="3414483"/>
              <a:ext cx="1261884" cy="276999"/>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200" dirty="0"/>
                <a:t>其他互联网数据</a:t>
              </a:r>
            </a:p>
          </p:txBody>
        </p:sp>
      </p:grpSp>
      <p:sp>
        <p:nvSpPr>
          <p:cNvPr id="6" name="矩形 5"/>
          <p:cNvSpPr/>
          <p:nvPr/>
        </p:nvSpPr>
        <p:spPr>
          <a:xfrm>
            <a:off x="1487508" y="5048849"/>
            <a:ext cx="8180160" cy="1077218"/>
          </a:xfrm>
          <a:prstGeom prst="rect">
            <a:avLst/>
          </a:prstGeom>
          <a:solidFill>
            <a:schemeClr val="bg1">
              <a:lumMod val="95000"/>
            </a:schemeClr>
          </a:solidFill>
          <a:ln>
            <a:solidFill>
              <a:schemeClr val="tx1"/>
            </a:solidFill>
            <a:prstDash val="dash"/>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zh-CN" sz="1600" dirty="0">
                <a:latin typeface="仿宋" panose="02010609060101010101" pitchFamily="49" charset="-122"/>
                <a:ea typeface="仿宋" panose="02010609060101010101" pitchFamily="49" charset="-122"/>
              </a:rPr>
              <a:t>随着人类活动的进一步扩展，数据规模会急剧膨胀，包括金融、汽车、零售、餐饮、电信、能源、政务、医疗、体育、娱乐等在内的各行业累积的数据量越来越大，数据类型也越来越多、越来越复杂，已经超越了传统数据管理系统、处理模式的能力范围，于是“大数据”这样一个概念才会应运而生</a:t>
            </a:r>
            <a:endParaRPr lang="zh-CN" altLang="en-US" sz="1600" dirty="0">
              <a:latin typeface="仿宋" panose="02010609060101010101" pitchFamily="49" charset="-122"/>
              <a:ea typeface="仿宋" panose="02010609060101010101" pitchFamily="49" charset="-122"/>
            </a:endParaRPr>
          </a:p>
        </p:txBody>
      </p:sp>
    </p:spTree>
  </p:cSld>
  <p:clrMapOvr>
    <a:masterClrMapping/>
  </p:clrMapOvr>
  <mc:AlternateContent xmlns:mc="http://schemas.openxmlformats.org/markup-compatibility/2006" xmlns:p14="http://schemas.microsoft.com/office/powerpoint/2010/main">
    <mc:Choice Requires="p14">
      <p:transition spd="slow" p14:dur="2000" advTm="49802"/>
    </mc:Choice>
    <mc:Fallback xmlns="">
      <p:transition spd="slow" advTm="49802"/>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altLang="zh-CN" dirty="0"/>
              <a:t> 2 </a:t>
            </a:r>
            <a:r>
              <a:rPr lang="zh-CN" altLang="en-US" dirty="0"/>
              <a:t>大数据来源</a:t>
            </a:r>
            <a:endParaRPr lang="en-US" dirty="0"/>
          </a:p>
        </p:txBody>
      </p:sp>
      <p:sp>
        <p:nvSpPr>
          <p:cNvPr id="3" name="Content Placeholder 2"/>
          <p:cNvSpPr>
            <a:spLocks noGrp="1"/>
          </p:cNvSpPr>
          <p:nvPr>
            <p:ph sz="quarter" idx="13"/>
          </p:nvPr>
        </p:nvSpPr>
        <p:spPr/>
        <p:txBody>
          <a:bodyPr/>
          <a:lstStyle/>
          <a:p>
            <a:r>
              <a:rPr lang="en-US" dirty="0"/>
              <a:t> 2.2 </a:t>
            </a:r>
            <a:r>
              <a:rPr lang="zh-CN" altLang="en-US" dirty="0"/>
              <a:t>大数据来源分类</a:t>
            </a:r>
            <a:endParaRPr lang="en-US" dirty="0"/>
          </a:p>
        </p:txBody>
      </p:sp>
      <p:grpSp>
        <p:nvGrpSpPr>
          <p:cNvPr id="6" name="组合 5"/>
          <p:cNvGrpSpPr/>
          <p:nvPr/>
        </p:nvGrpSpPr>
        <p:grpSpPr>
          <a:xfrm>
            <a:off x="798356" y="1987710"/>
            <a:ext cx="9577289" cy="4585214"/>
            <a:chOff x="1862060" y="2046411"/>
            <a:chExt cx="5502402" cy="4585857"/>
          </a:xfrm>
        </p:grpSpPr>
        <p:sp>
          <p:nvSpPr>
            <p:cNvPr id="7" name="矩形 6"/>
            <p:cNvSpPr/>
            <p:nvPr/>
          </p:nvSpPr>
          <p:spPr>
            <a:xfrm>
              <a:off x="2427806" y="2073764"/>
              <a:ext cx="4571286" cy="400110"/>
            </a:xfrm>
            <a:prstGeom prst="rect">
              <a:avLst/>
            </a:prstGeom>
          </p:spPr>
          <p:txBody>
            <a:bodyPr wrap="square">
              <a:normAutofit fontScale="97500"/>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000" b="1" dirty="0">
                  <a:solidFill>
                    <a:schemeClr val="accent1"/>
                  </a:solidFill>
                  <a:latin typeface="+mj-lt"/>
                  <a:ea typeface="+mj-ea"/>
                  <a:cs typeface="+mj-cs"/>
                  <a:sym typeface="Arial" panose="020B0604020202020204" pitchFamily="34" charset="0"/>
                </a:rPr>
                <a:t>按产生数据的主体划分</a:t>
              </a:r>
            </a:p>
          </p:txBody>
        </p:sp>
        <p:sp>
          <p:nvSpPr>
            <p:cNvPr id="8" name="矩形 7"/>
            <p:cNvSpPr/>
            <p:nvPr/>
          </p:nvSpPr>
          <p:spPr>
            <a:xfrm>
              <a:off x="2368393" y="2046411"/>
              <a:ext cx="44727" cy="53789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rgbClr val="FFFFFF"/>
                </a:solidFill>
                <a:sym typeface="Arial" panose="020B0604020202020204" pitchFamily="34" charset="0"/>
              </a:endParaRPr>
            </a:p>
          </p:txBody>
        </p:sp>
        <p:sp>
          <p:nvSpPr>
            <p:cNvPr id="9" name="矩形 8"/>
            <p:cNvSpPr/>
            <p:nvPr/>
          </p:nvSpPr>
          <p:spPr>
            <a:xfrm>
              <a:off x="2446927" y="2768928"/>
              <a:ext cx="4917535" cy="3863340"/>
            </a:xfrm>
            <a:prstGeom prst="rect">
              <a:avLst/>
            </a:prstGeom>
          </p:spPr>
          <p:txBody>
            <a:bodyPr wrap="square">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just" fontAlgn="auto">
                <a:lnSpc>
                  <a:spcPct val="150000"/>
                </a:lnSpc>
                <a:buFont typeface="Wingdings" panose="05000000000000000000" pitchFamily="2" charset="2"/>
                <a:buChar char="n"/>
              </a:pPr>
              <a:r>
                <a:rPr lang="zh-CN" altLang="en-US" sz="1600" b="1" dirty="0">
                  <a:latin typeface="+mn-ea"/>
                  <a:sym typeface="Arial" panose="020B0604020202020204" pitchFamily="34" charset="0"/>
                </a:rPr>
                <a:t>少量企业应用产生的数据</a:t>
              </a:r>
            </a:p>
            <a:p>
              <a:pPr algn="just" fontAlgn="auto">
                <a:lnSpc>
                  <a:spcPct val="150000"/>
                </a:lnSpc>
              </a:pPr>
              <a:r>
                <a:rPr lang="en-US" altLang="zh-CN" sz="1600" dirty="0">
                  <a:latin typeface="+mn-ea"/>
                  <a:sym typeface="Arial" panose="020B0604020202020204" pitchFamily="34" charset="0"/>
                </a:rPr>
                <a:t>     </a:t>
              </a:r>
              <a:r>
                <a:rPr lang="zh-CN" altLang="en-US" sz="1400" dirty="0">
                  <a:latin typeface="+mn-ea"/>
                  <a:sym typeface="Arial" panose="020B0604020202020204" pitchFamily="34" charset="0"/>
                </a:rPr>
                <a:t>如关系型数据库中的数据和数据仓库中的数据等</a:t>
              </a:r>
            </a:p>
            <a:p>
              <a:pPr algn="just" fontAlgn="auto">
                <a:lnSpc>
                  <a:spcPct val="150000"/>
                </a:lnSpc>
              </a:pPr>
              <a:endParaRPr sz="1400" dirty="0">
                <a:latin typeface="+mn-ea"/>
                <a:sym typeface="Arial" panose="020B0604020202020204" pitchFamily="34" charset="0"/>
              </a:endParaRPr>
            </a:p>
            <a:p>
              <a:pPr marL="285750" indent="-285750" algn="just" fontAlgn="auto">
                <a:lnSpc>
                  <a:spcPct val="150000"/>
                </a:lnSpc>
                <a:buFont typeface="Wingdings" panose="05000000000000000000" pitchFamily="2" charset="2"/>
                <a:buChar char="n"/>
              </a:pPr>
              <a:r>
                <a:rPr sz="1600" b="1" dirty="0" err="1">
                  <a:latin typeface="+mn-ea"/>
                  <a:sym typeface="Arial" panose="020B0604020202020204" pitchFamily="34" charset="0"/>
                </a:rPr>
                <a:t>大量人产生的数据</a:t>
              </a:r>
              <a:endParaRPr sz="1600" b="1" dirty="0">
                <a:latin typeface="+mn-ea"/>
                <a:sym typeface="Arial" panose="020B0604020202020204" pitchFamily="34" charset="0"/>
              </a:endParaRPr>
            </a:p>
            <a:p>
              <a:pPr algn="just" fontAlgn="auto">
                <a:lnSpc>
                  <a:spcPct val="150000"/>
                </a:lnSpc>
              </a:pPr>
              <a:r>
                <a:rPr lang="en-US" altLang="zh-CN" sz="1600" dirty="0">
                  <a:latin typeface="+mn-ea"/>
                  <a:sym typeface="Arial" panose="020B0604020202020204" pitchFamily="34" charset="0"/>
                </a:rPr>
                <a:t>     </a:t>
              </a:r>
              <a:r>
                <a:rPr sz="1400" dirty="0" err="1">
                  <a:latin typeface="+mn-ea"/>
                  <a:sym typeface="Arial" panose="020B0604020202020204" pitchFamily="34" charset="0"/>
                </a:rPr>
                <a:t>如推特、微博、</a:t>
              </a:r>
              <a:r>
                <a:rPr lang="zh-CN" altLang="en-US" sz="1400" dirty="0">
                  <a:latin typeface="+mn-ea"/>
                  <a:sym typeface="Arial" panose="020B0604020202020204" pitchFamily="34" charset="0"/>
                </a:rPr>
                <a:t>通信软件</a:t>
              </a:r>
              <a:r>
                <a:rPr sz="1400" dirty="0">
                  <a:latin typeface="+mn-ea"/>
                  <a:sym typeface="Arial" panose="020B0604020202020204" pitchFamily="34" charset="0"/>
                </a:rPr>
                <a:t>、</a:t>
              </a:r>
              <a:r>
                <a:rPr sz="1400" dirty="0" err="1">
                  <a:latin typeface="+mn-ea"/>
                  <a:sym typeface="Arial" panose="020B0604020202020204" pitchFamily="34" charset="0"/>
                </a:rPr>
                <a:t>移动通信数据、电子商务在线交易日志数据、企业应用的相关评论数据等</a:t>
              </a:r>
              <a:endParaRPr lang="en-US" altLang="zh-CN" sz="1400" dirty="0">
                <a:latin typeface="+mn-ea"/>
                <a:sym typeface="Arial" panose="020B0604020202020204" pitchFamily="34" charset="0"/>
              </a:endParaRPr>
            </a:p>
            <a:p>
              <a:pPr algn="just" fontAlgn="auto">
                <a:lnSpc>
                  <a:spcPct val="150000"/>
                </a:lnSpc>
              </a:pPr>
              <a:endParaRPr sz="1400" dirty="0">
                <a:latin typeface="+mn-ea"/>
                <a:sym typeface="Arial" panose="020B0604020202020204" pitchFamily="34" charset="0"/>
              </a:endParaRPr>
            </a:p>
            <a:p>
              <a:pPr marL="285750" indent="-285750" algn="just" fontAlgn="auto">
                <a:lnSpc>
                  <a:spcPct val="150000"/>
                </a:lnSpc>
                <a:buFont typeface="Wingdings" panose="05000000000000000000" pitchFamily="2" charset="2"/>
                <a:buChar char="n"/>
              </a:pPr>
              <a:r>
                <a:rPr sz="1600" b="1" dirty="0" err="1">
                  <a:latin typeface="+mn-ea"/>
                  <a:sym typeface="Arial" panose="020B0604020202020204" pitchFamily="34" charset="0"/>
                </a:rPr>
                <a:t>巨量机器产生的数据</a:t>
              </a:r>
              <a:endParaRPr sz="1600" b="1" dirty="0">
                <a:latin typeface="+mn-ea"/>
                <a:sym typeface="Arial" panose="020B0604020202020204" pitchFamily="34" charset="0"/>
              </a:endParaRPr>
            </a:p>
            <a:p>
              <a:pPr algn="just" fontAlgn="auto">
                <a:lnSpc>
                  <a:spcPct val="150000"/>
                </a:lnSpc>
              </a:pPr>
              <a:r>
                <a:rPr lang="en-US" altLang="zh-CN" sz="1600" dirty="0">
                  <a:latin typeface="+mn-ea"/>
                  <a:sym typeface="Arial" panose="020B0604020202020204" pitchFamily="34" charset="0"/>
                </a:rPr>
                <a:t>     </a:t>
              </a:r>
              <a:r>
                <a:rPr sz="1400" dirty="0" err="1">
                  <a:latin typeface="+mn-ea"/>
                  <a:sym typeface="Arial" panose="020B0604020202020204" pitchFamily="34" charset="0"/>
                </a:rPr>
                <a:t>如应用服务器日志、各类传感器数据、图像和视频监控数据、二维码和条形码（条码）扫描数据等</a:t>
              </a:r>
              <a:endParaRPr sz="1600" dirty="0">
                <a:latin typeface="仿宋" panose="02010609060101010101" pitchFamily="49" charset="-122"/>
                <a:ea typeface="仿宋" panose="02010609060101010101" pitchFamily="49" charset="-122"/>
                <a:sym typeface="Arial" panose="020B0604020202020204" pitchFamily="34" charset="0"/>
              </a:endParaRPr>
            </a:p>
          </p:txBody>
        </p:sp>
        <p:cxnSp>
          <p:nvCxnSpPr>
            <p:cNvPr id="10" name="直接连接符 9"/>
            <p:cNvCxnSpPr/>
            <p:nvPr/>
          </p:nvCxnSpPr>
          <p:spPr>
            <a:xfrm>
              <a:off x="2541633" y="2477564"/>
              <a:ext cx="4320000" cy="0"/>
            </a:xfrm>
            <a:prstGeom prst="line">
              <a:avLst/>
            </a:prstGeom>
            <a:ln w="19050">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rot="16200000">
              <a:off x="1450873" y="2457599"/>
              <a:ext cx="1445033" cy="622660"/>
            </a:xfrm>
            <a:prstGeom prst="rect">
              <a:avLst/>
            </a:prstGeom>
            <a:noFill/>
          </p:spPr>
          <p:txBody>
            <a:bodyPr vert="eaVert" wrap="square" lIns="0" tIns="0" rIns="0" bIns="0" rtlCol="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3200" b="1" dirty="0">
                  <a:solidFill>
                    <a:schemeClr val="accent1"/>
                  </a:solidFill>
                  <a:sym typeface="Arial" panose="020B0604020202020204" pitchFamily="34" charset="0"/>
                </a:rPr>
                <a:t>01</a:t>
              </a:r>
              <a:endParaRPr lang="zh-CN" altLang="en-US" sz="3200" b="1" dirty="0">
                <a:solidFill>
                  <a:schemeClr val="accent1"/>
                </a:solidFill>
                <a:sym typeface="Arial" panose="020B0604020202020204" pitchFamily="34" charset="0"/>
              </a:endParaRPr>
            </a:p>
          </p:txBody>
        </p:sp>
      </p:grpSp>
    </p:spTree>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altLang="zh-CN" dirty="0"/>
              <a:t> 2 </a:t>
            </a:r>
            <a:r>
              <a:rPr lang="zh-CN" altLang="en-US" dirty="0"/>
              <a:t>大数据来源</a:t>
            </a:r>
            <a:endParaRPr lang="en-US" dirty="0"/>
          </a:p>
        </p:txBody>
      </p:sp>
      <p:sp>
        <p:nvSpPr>
          <p:cNvPr id="3" name="Content Placeholder 2"/>
          <p:cNvSpPr>
            <a:spLocks noGrp="1"/>
          </p:cNvSpPr>
          <p:nvPr>
            <p:ph sz="quarter" idx="13"/>
          </p:nvPr>
        </p:nvSpPr>
        <p:spPr/>
        <p:txBody>
          <a:bodyPr/>
          <a:lstStyle/>
          <a:p>
            <a:r>
              <a:rPr lang="en-US" dirty="0"/>
              <a:t> 2.2 </a:t>
            </a:r>
            <a:r>
              <a:rPr lang="zh-CN" altLang="en-US" dirty="0"/>
              <a:t>大数据来源分类</a:t>
            </a:r>
            <a:endParaRPr lang="en-US" dirty="0"/>
          </a:p>
        </p:txBody>
      </p:sp>
      <p:grpSp>
        <p:nvGrpSpPr>
          <p:cNvPr id="6" name="组合 5"/>
          <p:cNvGrpSpPr/>
          <p:nvPr/>
        </p:nvGrpSpPr>
        <p:grpSpPr>
          <a:xfrm>
            <a:off x="782323" y="1980511"/>
            <a:ext cx="9930595" cy="1444832"/>
            <a:chOff x="1803079" y="2046411"/>
            <a:chExt cx="5705385" cy="1445034"/>
          </a:xfrm>
        </p:grpSpPr>
        <p:sp>
          <p:nvSpPr>
            <p:cNvPr id="7" name="矩形 6"/>
            <p:cNvSpPr/>
            <p:nvPr/>
          </p:nvSpPr>
          <p:spPr>
            <a:xfrm>
              <a:off x="2427806" y="2073764"/>
              <a:ext cx="4571286" cy="400110"/>
            </a:xfrm>
            <a:prstGeom prst="rect">
              <a:avLst/>
            </a:prstGeom>
          </p:spPr>
          <p:txBody>
            <a:bodyPr wrap="square">
              <a:normAutofit fontScale="97500"/>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000" b="1" dirty="0">
                  <a:solidFill>
                    <a:schemeClr val="accent1"/>
                  </a:solidFill>
                  <a:latin typeface="+mj-lt"/>
                  <a:ea typeface="+mj-ea"/>
                  <a:cs typeface="+mj-cs"/>
                  <a:sym typeface="Arial" panose="020B0604020202020204" pitchFamily="34" charset="0"/>
                </a:rPr>
                <a:t>按数据来源的行业划分</a:t>
              </a:r>
            </a:p>
          </p:txBody>
        </p:sp>
        <p:sp>
          <p:nvSpPr>
            <p:cNvPr id="8" name="矩形 7"/>
            <p:cNvSpPr/>
            <p:nvPr/>
          </p:nvSpPr>
          <p:spPr>
            <a:xfrm>
              <a:off x="2368393" y="2046411"/>
              <a:ext cx="44727" cy="53789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rgbClr val="FFFFFF"/>
                </a:solidFill>
                <a:sym typeface="Arial" panose="020B0604020202020204" pitchFamily="34" charset="0"/>
              </a:endParaRPr>
            </a:p>
          </p:txBody>
        </p:sp>
        <p:cxnSp>
          <p:nvCxnSpPr>
            <p:cNvPr id="10" name="直接连接符 9"/>
            <p:cNvCxnSpPr/>
            <p:nvPr/>
          </p:nvCxnSpPr>
          <p:spPr>
            <a:xfrm flipV="1">
              <a:off x="2541633" y="2477566"/>
              <a:ext cx="4966831" cy="1"/>
            </a:xfrm>
            <a:prstGeom prst="line">
              <a:avLst/>
            </a:prstGeom>
            <a:ln w="19050">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rot="16200000">
              <a:off x="1391892" y="2457599"/>
              <a:ext cx="1445033" cy="622660"/>
            </a:xfrm>
            <a:prstGeom prst="rect">
              <a:avLst/>
            </a:prstGeom>
            <a:noFill/>
          </p:spPr>
          <p:txBody>
            <a:bodyPr vert="eaVert" wrap="square" lIns="0" tIns="0" rIns="0" bIns="0" rtlCol="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3200" b="1" dirty="0">
                  <a:solidFill>
                    <a:schemeClr val="accent1"/>
                  </a:solidFill>
                  <a:sym typeface="Arial" panose="020B0604020202020204" pitchFamily="34" charset="0"/>
                </a:rPr>
                <a:t>02</a:t>
              </a:r>
              <a:endParaRPr lang="zh-CN" altLang="en-US" sz="3200" b="1" dirty="0">
                <a:solidFill>
                  <a:schemeClr val="accent1"/>
                </a:solidFill>
                <a:sym typeface="Arial" panose="020B0604020202020204" pitchFamily="34" charset="0"/>
              </a:endParaRPr>
            </a:p>
          </p:txBody>
        </p:sp>
      </p:grpSp>
      <p:sp>
        <p:nvSpPr>
          <p:cNvPr id="12" name="矩形 11"/>
          <p:cNvSpPr/>
          <p:nvPr/>
        </p:nvSpPr>
        <p:spPr>
          <a:xfrm>
            <a:off x="1898874" y="2670073"/>
            <a:ext cx="8731721" cy="3872678"/>
          </a:xfrm>
          <a:prstGeom prst="rect">
            <a:avLst/>
          </a:prstGeom>
        </p:spPr>
        <p:txBody>
          <a:bodyPr wrap="square">
            <a:normAutofit fontScale="57500" lnSpcReduction="20000"/>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just" fontAlgn="auto">
              <a:lnSpc>
                <a:spcPct val="150000"/>
              </a:lnSpc>
              <a:buFont typeface="Wingdings" panose="05000000000000000000" pitchFamily="2" charset="2"/>
              <a:buChar char="n"/>
            </a:pPr>
            <a:r>
              <a:rPr sz="2400" b="1" dirty="0">
                <a:latin typeface="+mn-ea"/>
                <a:sym typeface="Arial" panose="020B0604020202020204" pitchFamily="34" charset="0"/>
              </a:rPr>
              <a:t>以</a:t>
            </a:r>
            <a:r>
              <a:rPr lang="en-US" altLang="zh-CN" sz="2400" b="1" dirty="0">
                <a:latin typeface="+mn-ea"/>
                <a:sym typeface="Arial" panose="020B0604020202020204" pitchFamily="34" charset="0"/>
              </a:rPr>
              <a:t> </a:t>
            </a:r>
            <a:r>
              <a:rPr sz="2400" b="1" dirty="0">
                <a:latin typeface="+mn-ea"/>
                <a:sym typeface="Arial" panose="020B0604020202020204" pitchFamily="34" charset="0"/>
              </a:rPr>
              <a:t>BAT</a:t>
            </a:r>
            <a:r>
              <a:rPr lang="en-US" altLang="zh-CN" sz="2400" b="1" dirty="0">
                <a:latin typeface="+mn-ea"/>
                <a:sym typeface="Arial" panose="020B0604020202020204" pitchFamily="34" charset="0"/>
              </a:rPr>
              <a:t> </a:t>
            </a:r>
            <a:r>
              <a:rPr lang="zh-CN" altLang="en-US" sz="2400" b="1" dirty="0">
                <a:latin typeface="+mn-ea"/>
                <a:sym typeface="Arial" panose="020B0604020202020204" pitchFamily="34" charset="0"/>
              </a:rPr>
              <a:t>为代表的互联网公司</a:t>
            </a:r>
          </a:p>
          <a:p>
            <a:pPr algn="just" fontAlgn="auto">
              <a:lnSpc>
                <a:spcPct val="150000"/>
              </a:lnSpc>
            </a:pPr>
            <a:endParaRPr sz="1900" b="1" dirty="0">
              <a:latin typeface="+mn-ea"/>
              <a:sym typeface="Arial" panose="020B0604020202020204" pitchFamily="34" charset="0"/>
            </a:endParaRPr>
          </a:p>
          <a:p>
            <a:pPr marL="742950" lvl="1" indent="-285750" algn="just">
              <a:lnSpc>
                <a:spcPct val="170000"/>
              </a:lnSpc>
              <a:buFont typeface="Wingdings" panose="05000000000000000000" pitchFamily="2" charset="2"/>
              <a:buChar char="p"/>
            </a:pPr>
            <a:r>
              <a:rPr sz="1900" dirty="0">
                <a:latin typeface="+mn-ea"/>
                <a:sym typeface="Arial" panose="020B0604020202020204" pitchFamily="34" charset="0"/>
              </a:rPr>
              <a:t>百度公司数据总量超过了千PB级别，阿里巴巴公司保存的数据量超过了百PB级别，拥有90%以上的电商数据，腾讯公司总存储数据量经压缩处理以后仍然超过了百PB级别，数据量月增加达到10%</a:t>
            </a:r>
            <a:endParaRPr lang="en-US" altLang="zh-CN" sz="1900" dirty="0">
              <a:latin typeface="+mn-ea"/>
              <a:sym typeface="Arial" panose="020B0604020202020204" pitchFamily="34" charset="0"/>
            </a:endParaRPr>
          </a:p>
          <a:p>
            <a:pPr algn="just" fontAlgn="auto">
              <a:lnSpc>
                <a:spcPct val="100000"/>
              </a:lnSpc>
            </a:pPr>
            <a:endParaRPr lang="zh-CN" sz="2400" dirty="0">
              <a:latin typeface="+mn-ea"/>
              <a:sym typeface="Arial" panose="020B0604020202020204" pitchFamily="34" charset="0"/>
            </a:endParaRPr>
          </a:p>
          <a:p>
            <a:pPr marL="285750" indent="-285750" algn="just" fontAlgn="auto">
              <a:lnSpc>
                <a:spcPct val="150000"/>
              </a:lnSpc>
              <a:buFont typeface="Wingdings" panose="05000000000000000000" pitchFamily="2" charset="2"/>
              <a:buChar char="n"/>
            </a:pPr>
            <a:r>
              <a:rPr lang="zh-CN" sz="2400" b="1" dirty="0">
                <a:latin typeface="+mn-ea"/>
                <a:sym typeface="Arial" panose="020B0604020202020204" pitchFamily="34" charset="0"/>
              </a:rPr>
              <a:t>电信、金融、保险、电力、石化系统</a:t>
            </a:r>
            <a:endParaRPr lang="en-US" altLang="zh-CN" sz="2400" b="1" dirty="0">
              <a:latin typeface="+mn-ea"/>
              <a:sym typeface="Arial" panose="020B0604020202020204" pitchFamily="34" charset="0"/>
            </a:endParaRPr>
          </a:p>
          <a:p>
            <a:pPr algn="just" fontAlgn="auto">
              <a:lnSpc>
                <a:spcPct val="150000"/>
              </a:lnSpc>
            </a:pPr>
            <a:endParaRPr lang="zh-CN" sz="1900" b="1" dirty="0">
              <a:latin typeface="+mn-ea"/>
              <a:sym typeface="Arial" panose="020B0604020202020204" pitchFamily="34" charset="0"/>
            </a:endParaRPr>
          </a:p>
          <a:p>
            <a:pPr marL="742950" lvl="1" indent="-285750" algn="just">
              <a:lnSpc>
                <a:spcPct val="170000"/>
              </a:lnSpc>
              <a:buFont typeface="Wingdings" panose="05000000000000000000" pitchFamily="2" charset="2"/>
              <a:buChar char="p"/>
            </a:pPr>
            <a:r>
              <a:rPr lang="zh-CN" sz="1900" dirty="0">
                <a:latin typeface="+mn-ea"/>
                <a:sym typeface="Arial" panose="020B0604020202020204" pitchFamily="34" charset="0"/>
              </a:rPr>
              <a:t>电信行业数据年度用户数据增长超过10%，金融每年产生的数据超过数十PB，保险系统的数据量也超过了PB级别，电力与石化方面，仅国家电网采集获得的数据总量就达到了数十PB，石油化工领域每年产生和保存下来的数据量也将近百PB级别</a:t>
            </a:r>
            <a:endParaRPr lang="en-US" altLang="zh-CN" sz="1900" dirty="0">
              <a:latin typeface="+mn-ea"/>
              <a:sym typeface="Arial" panose="020B0604020202020204" pitchFamily="34" charset="0"/>
            </a:endParaRPr>
          </a:p>
          <a:p>
            <a:pPr algn="just" fontAlgn="auto">
              <a:lnSpc>
                <a:spcPct val="100000"/>
              </a:lnSpc>
            </a:pPr>
            <a:endParaRPr lang="zh-CN" sz="1900" dirty="0">
              <a:latin typeface="+mn-ea"/>
              <a:sym typeface="Arial" panose="020B0604020202020204" pitchFamily="34" charset="0"/>
            </a:endParaRPr>
          </a:p>
          <a:p>
            <a:pPr marL="285750" indent="-285750" algn="just" fontAlgn="auto">
              <a:lnSpc>
                <a:spcPct val="150000"/>
              </a:lnSpc>
              <a:buFont typeface="Wingdings" panose="05000000000000000000" pitchFamily="2" charset="2"/>
              <a:buChar char="n"/>
            </a:pPr>
            <a:r>
              <a:rPr lang="en-US" altLang="zh-CN" sz="2400" b="1" dirty="0">
                <a:latin typeface="+mn-ea"/>
                <a:sym typeface="Arial" panose="020B0604020202020204" pitchFamily="34" charset="0"/>
              </a:rPr>
              <a:t>公共安全、医疗、交通领域</a:t>
            </a:r>
          </a:p>
          <a:p>
            <a:pPr algn="just" fontAlgn="auto">
              <a:lnSpc>
                <a:spcPct val="150000"/>
              </a:lnSpc>
            </a:pPr>
            <a:endParaRPr lang="en-US" altLang="zh-CN" sz="1900" b="1" dirty="0">
              <a:latin typeface="+mn-ea"/>
              <a:sym typeface="Arial" panose="020B0604020202020204" pitchFamily="34" charset="0"/>
            </a:endParaRPr>
          </a:p>
          <a:p>
            <a:pPr marL="742950" lvl="1" indent="-285750" algn="just">
              <a:lnSpc>
                <a:spcPct val="170000"/>
              </a:lnSpc>
              <a:buFont typeface="Wingdings" panose="05000000000000000000" pitchFamily="2" charset="2"/>
              <a:buChar char="p"/>
            </a:pPr>
            <a:r>
              <a:rPr lang="en-US" altLang="zh-CN" sz="1900" dirty="0">
                <a:latin typeface="+mn-ea"/>
                <a:sym typeface="Arial" panose="020B0604020202020204" pitchFamily="34" charset="0"/>
              </a:rPr>
              <a:t>一个中、大型城市，一个月的交通卡口记录数可以达到3亿条；整个医疗卫生行业一年能够保存下来的数据就可达到数百PB级别；航班往返一次产生的数据就达到TB级别；列车、水陆路运输产生的各种视频、文本类数据，每年保存下来的也达到数十PB</a:t>
            </a:r>
            <a:r>
              <a:rPr lang="en-US" altLang="zh-CN" sz="1400" dirty="0">
                <a:latin typeface="+mn-ea"/>
                <a:sym typeface="Arial" panose="020B0604020202020204" pitchFamily="34" charset="0"/>
              </a:rPr>
              <a:t>	</a:t>
            </a:r>
          </a:p>
        </p:txBody>
      </p:sp>
    </p:spTree>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矩形 53"/>
          <p:cNvSpPr/>
          <p:nvPr/>
        </p:nvSpPr>
        <p:spPr>
          <a:xfrm>
            <a:off x="5236912" y="2285389"/>
            <a:ext cx="4806168" cy="75837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4" name="矩形 83"/>
          <p:cNvSpPr/>
          <p:nvPr/>
        </p:nvSpPr>
        <p:spPr>
          <a:xfrm>
            <a:off x="5271698" y="3492249"/>
            <a:ext cx="4806168" cy="75837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3" name="矩形 82"/>
          <p:cNvSpPr/>
          <p:nvPr/>
        </p:nvSpPr>
        <p:spPr>
          <a:xfrm>
            <a:off x="5271698" y="4716638"/>
            <a:ext cx="4806168" cy="75837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2" name="矩形 1"/>
          <p:cNvSpPr/>
          <p:nvPr/>
        </p:nvSpPr>
        <p:spPr>
          <a:xfrm>
            <a:off x="5236912" y="1193257"/>
            <a:ext cx="4806168" cy="758379"/>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pic>
        <p:nvPicPr>
          <p:cNvPr id="169" name="Picture 168"/>
          <p:cNvPicPr>
            <a:picLocks noChangeAspect="1"/>
          </p:cNvPicPr>
          <p:nvPr/>
        </p:nvPicPr>
        <p:blipFill>
          <a:blip r:embed="rId3">
            <a:alphaModFix amt="4000"/>
          </a:blip>
          <a:stretch>
            <a:fillRect/>
          </a:stretch>
        </p:blipFill>
        <p:spPr>
          <a:xfrm>
            <a:off x="6196354" y="-90250"/>
            <a:ext cx="7166113" cy="7166113"/>
          </a:xfrm>
          <a:prstGeom prst="rect">
            <a:avLst/>
          </a:prstGeom>
        </p:spPr>
      </p:pic>
      <p:pic>
        <p:nvPicPr>
          <p:cNvPr id="136" name="Picture 135"/>
          <p:cNvPicPr>
            <a:picLocks noChangeAspect="1"/>
          </p:cNvPicPr>
          <p:nvPr/>
        </p:nvPicPr>
        <p:blipFill>
          <a:blip r:embed="rId4"/>
          <a:stretch>
            <a:fillRect/>
          </a:stretch>
        </p:blipFill>
        <p:spPr>
          <a:xfrm rot="5400000">
            <a:off x="-1152997" y="1166249"/>
            <a:ext cx="6858000" cy="4552006"/>
          </a:xfrm>
          <a:prstGeom prst="rect">
            <a:avLst/>
          </a:prstGeom>
        </p:spPr>
      </p:pic>
      <p:sp>
        <p:nvSpPr>
          <p:cNvPr id="137" name="Rectangle 136"/>
          <p:cNvSpPr/>
          <p:nvPr/>
        </p:nvSpPr>
        <p:spPr>
          <a:xfrm>
            <a:off x="0" y="0"/>
            <a:ext cx="4552006" cy="6858000"/>
          </a:xfrm>
          <a:prstGeom prst="rect">
            <a:avLst/>
          </a:prstGeom>
          <a:solidFill>
            <a:srgbClr val="0064B8">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200" dirty="0">
              <a:latin typeface="微软雅黑" panose="020B0503020204020204" pitchFamily="34" charset="-122"/>
              <a:ea typeface="微软雅黑" panose="020B0503020204020204" pitchFamily="34" charset="-122"/>
            </a:endParaRPr>
          </a:p>
        </p:txBody>
      </p:sp>
      <p:sp>
        <p:nvSpPr>
          <p:cNvPr id="39" name="矩形 78"/>
          <p:cNvSpPr/>
          <p:nvPr/>
        </p:nvSpPr>
        <p:spPr>
          <a:xfrm>
            <a:off x="5351554" y="1556783"/>
            <a:ext cx="602729" cy="22084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srgbClr val="0064B8"/>
              </a:solidFill>
              <a:latin typeface="Arial" panose="020B0604020202020204" pitchFamily="34" charset="0"/>
              <a:cs typeface="Arial" panose="020B0604020202020204" pitchFamily="34" charset="0"/>
            </a:endParaRPr>
          </a:p>
        </p:txBody>
      </p:sp>
      <p:grpSp>
        <p:nvGrpSpPr>
          <p:cNvPr id="138" name="组合 37"/>
          <p:cNvGrpSpPr/>
          <p:nvPr/>
        </p:nvGrpSpPr>
        <p:grpSpPr>
          <a:xfrm>
            <a:off x="5202126" y="1193257"/>
            <a:ext cx="4674974" cy="727051"/>
            <a:chOff x="4951741" y="2055020"/>
            <a:chExt cx="2896302" cy="768430"/>
          </a:xfrm>
        </p:grpSpPr>
        <p:sp>
          <p:nvSpPr>
            <p:cNvPr id="38" name="文本框 21"/>
            <p:cNvSpPr txBox="1"/>
            <p:nvPr/>
          </p:nvSpPr>
          <p:spPr>
            <a:xfrm>
              <a:off x="4951741" y="2158184"/>
              <a:ext cx="587123" cy="553998"/>
            </a:xfrm>
            <a:prstGeom prst="rect">
              <a:avLst/>
            </a:prstGeom>
            <a:noFill/>
            <a:ln>
              <a:noFill/>
            </a:ln>
          </p:spPr>
          <p:txBody>
            <a:bodyPr wrap="square" lIns="0" tIns="0" rIns="0" bIns="0" rtlCol="0" anchor="ctr" anchorCtr="0">
              <a:spAutoFit/>
            </a:bodyPr>
            <a:lstStyle/>
            <a:p>
              <a:pPr algn="ctr"/>
              <a:r>
                <a:rPr lang="en-US" altLang="zh-CN" sz="3600" dirty="0">
                  <a:solidFill>
                    <a:srgbClr val="0064B8"/>
                  </a:solidFill>
                  <a:latin typeface="Arial" panose="020B0604020202020204" pitchFamily="34" charset="0"/>
                  <a:cs typeface="Arial" panose="020B0604020202020204" pitchFamily="34" charset="0"/>
                </a:rPr>
                <a:t>01</a:t>
              </a:r>
              <a:endParaRPr lang="zh-CN" altLang="en-US" sz="3600" dirty="0">
                <a:solidFill>
                  <a:srgbClr val="0064B8"/>
                </a:solidFill>
                <a:latin typeface="Arial" panose="020B0604020202020204" pitchFamily="34" charset="0"/>
                <a:cs typeface="Arial" panose="020B0604020202020204" pitchFamily="34" charset="0"/>
              </a:endParaRPr>
            </a:p>
          </p:txBody>
        </p:sp>
        <p:grpSp>
          <p:nvGrpSpPr>
            <p:cNvPr id="140" name="组合 35"/>
            <p:cNvGrpSpPr/>
            <p:nvPr/>
          </p:nvGrpSpPr>
          <p:grpSpPr>
            <a:xfrm>
              <a:off x="5485480" y="2055020"/>
              <a:ext cx="2362563" cy="768430"/>
              <a:chOff x="5609305" y="2026445"/>
              <a:chExt cx="2362563" cy="768430"/>
            </a:xfrm>
          </p:grpSpPr>
          <p:sp>
            <p:nvSpPr>
              <p:cNvPr id="141" name="文本框 30"/>
              <p:cNvSpPr txBox="1"/>
              <p:nvPr/>
            </p:nvSpPr>
            <p:spPr>
              <a:xfrm>
                <a:off x="5609305" y="2026445"/>
                <a:ext cx="2362563" cy="461665"/>
              </a:xfrm>
              <a:prstGeom prst="rect">
                <a:avLst/>
              </a:prstGeom>
              <a:noFill/>
            </p:spPr>
            <p:txBody>
              <a:bodyPr wrap="square" rtlCol="0">
                <a:spAutoFit/>
              </a:bodyPr>
              <a:lstStyle/>
              <a:p>
                <a:r>
                  <a:rPr lang="zh-CN" altLang="en-US" sz="2400" b="1" spc="50" dirty="0">
                    <a:solidFill>
                      <a:srgbClr val="0064B8"/>
                    </a:solidFill>
                    <a:latin typeface="Arial" panose="020B0604020202020204" pitchFamily="34" charset="0"/>
                    <a:cs typeface="Arial" panose="020B0604020202020204" pitchFamily="34" charset="0"/>
                  </a:rPr>
                  <a:t>大数据概念与意义</a:t>
                </a:r>
              </a:p>
            </p:txBody>
          </p:sp>
          <p:sp>
            <p:nvSpPr>
              <p:cNvPr id="142" name="文本框 32"/>
              <p:cNvSpPr txBox="1"/>
              <p:nvPr/>
            </p:nvSpPr>
            <p:spPr>
              <a:xfrm>
                <a:off x="5641736" y="2456321"/>
                <a:ext cx="887927" cy="338554"/>
              </a:xfrm>
              <a:prstGeom prst="rect">
                <a:avLst/>
              </a:prstGeom>
              <a:noFill/>
            </p:spPr>
            <p:txBody>
              <a:bodyPr wrap="none" rtlCol="0">
                <a:spAutoFit/>
              </a:bodyPr>
              <a:lstStyle/>
              <a:p>
                <a:r>
                  <a:rPr lang="en-US" altLang="zh-CN" sz="1600" spc="100" dirty="0">
                    <a:solidFill>
                      <a:srgbClr val="0064B8"/>
                    </a:solidFill>
                    <a:latin typeface="Arial" panose="020B0604020202020204" pitchFamily="34" charset="0"/>
                    <a:cs typeface="Arial" panose="020B0604020202020204" pitchFamily="34" charset="0"/>
                  </a:rPr>
                  <a:t>Background</a:t>
                </a:r>
                <a:endParaRPr lang="zh-CN" altLang="en-US" sz="1600" spc="100" dirty="0">
                  <a:solidFill>
                    <a:srgbClr val="0064B8"/>
                  </a:solidFill>
                  <a:latin typeface="Arial" panose="020B0604020202020204" pitchFamily="34" charset="0"/>
                  <a:cs typeface="Arial" panose="020B0604020202020204" pitchFamily="34" charset="0"/>
                </a:endParaRPr>
              </a:p>
            </p:txBody>
          </p:sp>
        </p:grpSp>
      </p:grpSp>
      <p:sp>
        <p:nvSpPr>
          <p:cNvPr id="166" name="文本框 7"/>
          <p:cNvSpPr txBox="1"/>
          <p:nvPr/>
        </p:nvSpPr>
        <p:spPr>
          <a:xfrm>
            <a:off x="395965" y="2311946"/>
            <a:ext cx="3819830" cy="707886"/>
          </a:xfrm>
          <a:prstGeom prst="rect">
            <a:avLst/>
          </a:prstGeom>
          <a:noFill/>
        </p:spPr>
        <p:txBody>
          <a:bodyPr wrap="square" rtlCol="0">
            <a:spAutoFit/>
          </a:bodyPr>
          <a:lstStyle/>
          <a:p>
            <a:pPr algn="dist"/>
            <a:r>
              <a:rPr lang="zh-CN" altLang="en-US" sz="4000" b="1" spc="50" dirty="0">
                <a:solidFill>
                  <a:schemeClr val="bg1"/>
                </a:solidFill>
                <a:latin typeface="+mj-ea"/>
                <a:ea typeface="+mj-ea"/>
              </a:rPr>
              <a:t>大数据概述</a:t>
            </a:r>
          </a:p>
        </p:txBody>
      </p:sp>
      <p:sp>
        <p:nvSpPr>
          <p:cNvPr id="167" name="文本框 6"/>
          <p:cNvSpPr txBox="1"/>
          <p:nvPr/>
        </p:nvSpPr>
        <p:spPr>
          <a:xfrm>
            <a:off x="1372933" y="3767264"/>
            <a:ext cx="1649811" cy="400110"/>
          </a:xfrm>
          <a:prstGeom prst="rect">
            <a:avLst/>
          </a:prstGeom>
          <a:noFill/>
        </p:spPr>
        <p:txBody>
          <a:bodyPr wrap="none" rtlCol="0">
            <a:spAutoFit/>
          </a:bodyPr>
          <a:lstStyle/>
          <a:p>
            <a:r>
              <a:rPr lang="en-US" altLang="zh-CN" sz="2000" spc="50" dirty="0">
                <a:solidFill>
                  <a:schemeClr val="bg1"/>
                </a:solidFill>
                <a:latin typeface="+mj-ea"/>
                <a:ea typeface="+mj-ea"/>
              </a:rPr>
              <a:t>CONTENTS</a:t>
            </a:r>
            <a:endParaRPr lang="zh-CN" altLang="en-US" sz="2000" spc="50" dirty="0">
              <a:solidFill>
                <a:schemeClr val="bg1"/>
              </a:solidFill>
              <a:latin typeface="+mj-ea"/>
              <a:ea typeface="+mj-ea"/>
            </a:endParaRPr>
          </a:p>
        </p:txBody>
      </p:sp>
      <p:sp>
        <p:nvSpPr>
          <p:cNvPr id="55" name="矩形 78"/>
          <p:cNvSpPr/>
          <p:nvPr/>
        </p:nvSpPr>
        <p:spPr>
          <a:xfrm>
            <a:off x="5374604" y="2648915"/>
            <a:ext cx="602729" cy="22084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srgbClr val="0064B8"/>
              </a:solidFill>
              <a:latin typeface="Arial" panose="020B0604020202020204" pitchFamily="34" charset="0"/>
              <a:cs typeface="Arial" panose="020B0604020202020204" pitchFamily="34" charset="0"/>
            </a:endParaRPr>
          </a:p>
        </p:txBody>
      </p:sp>
      <p:grpSp>
        <p:nvGrpSpPr>
          <p:cNvPr id="56" name="组合 37"/>
          <p:cNvGrpSpPr/>
          <p:nvPr/>
        </p:nvGrpSpPr>
        <p:grpSpPr>
          <a:xfrm>
            <a:off x="5202126" y="2280567"/>
            <a:ext cx="4693042" cy="703634"/>
            <a:chOff x="4931740" y="2099038"/>
            <a:chExt cx="2907496" cy="743681"/>
          </a:xfrm>
        </p:grpSpPr>
        <p:sp>
          <p:nvSpPr>
            <p:cNvPr id="57" name="文本框 21"/>
            <p:cNvSpPr txBox="1"/>
            <p:nvPr/>
          </p:nvSpPr>
          <p:spPr>
            <a:xfrm>
              <a:off x="4931740" y="2157956"/>
              <a:ext cx="587123" cy="585528"/>
            </a:xfrm>
            <a:prstGeom prst="rect">
              <a:avLst/>
            </a:prstGeom>
            <a:noFill/>
            <a:ln>
              <a:noFill/>
            </a:ln>
          </p:spPr>
          <p:txBody>
            <a:bodyPr wrap="square" lIns="0" tIns="0" rIns="0" bIns="0" rtlCol="0" anchor="ctr" anchorCtr="0">
              <a:spAutoFit/>
            </a:bodyPr>
            <a:lstStyle/>
            <a:p>
              <a:pPr algn="ctr"/>
              <a:r>
                <a:rPr lang="en-US" altLang="zh-CN" sz="3600" dirty="0">
                  <a:solidFill>
                    <a:srgbClr val="0064B8"/>
                  </a:solidFill>
                  <a:latin typeface="Arial" panose="020B0604020202020204" pitchFamily="34" charset="0"/>
                  <a:cs typeface="Arial" panose="020B0604020202020204" pitchFamily="34" charset="0"/>
                </a:rPr>
                <a:t>02</a:t>
              </a:r>
              <a:endParaRPr lang="zh-CN" altLang="en-US" sz="3600" dirty="0">
                <a:solidFill>
                  <a:srgbClr val="0064B8"/>
                </a:solidFill>
                <a:latin typeface="Arial" panose="020B0604020202020204" pitchFamily="34" charset="0"/>
                <a:cs typeface="Arial" panose="020B0604020202020204" pitchFamily="34" charset="0"/>
              </a:endParaRPr>
            </a:p>
          </p:txBody>
        </p:sp>
        <p:grpSp>
          <p:nvGrpSpPr>
            <p:cNvPr id="58" name="组合 35"/>
            <p:cNvGrpSpPr/>
            <p:nvPr/>
          </p:nvGrpSpPr>
          <p:grpSpPr>
            <a:xfrm>
              <a:off x="5476673" y="2099038"/>
              <a:ext cx="2362563" cy="743681"/>
              <a:chOff x="5600498" y="2070463"/>
              <a:chExt cx="2362563" cy="743681"/>
            </a:xfrm>
          </p:grpSpPr>
          <p:sp>
            <p:nvSpPr>
              <p:cNvPr id="59" name="文本框 30"/>
              <p:cNvSpPr txBox="1"/>
              <p:nvPr/>
            </p:nvSpPr>
            <p:spPr>
              <a:xfrm>
                <a:off x="5600498" y="2070463"/>
                <a:ext cx="2362563" cy="487940"/>
              </a:xfrm>
              <a:prstGeom prst="rect">
                <a:avLst/>
              </a:prstGeom>
              <a:noFill/>
            </p:spPr>
            <p:txBody>
              <a:bodyPr wrap="square" rtlCol="0">
                <a:spAutoFit/>
              </a:bodyPr>
              <a:lstStyle/>
              <a:p>
                <a:r>
                  <a:rPr lang="zh-CN" altLang="en-US" sz="2400" b="1" spc="50" dirty="0">
                    <a:solidFill>
                      <a:srgbClr val="0064B8"/>
                    </a:solidFill>
                    <a:latin typeface="Arial" panose="020B0604020202020204" pitchFamily="34" charset="0"/>
                    <a:cs typeface="Arial" panose="020B0604020202020204" pitchFamily="34" charset="0"/>
                  </a:rPr>
                  <a:t>大数据的来源</a:t>
                </a:r>
              </a:p>
            </p:txBody>
          </p:sp>
          <p:sp>
            <p:nvSpPr>
              <p:cNvPr id="60" name="文本框 32"/>
              <p:cNvSpPr txBox="1"/>
              <p:nvPr/>
            </p:nvSpPr>
            <p:spPr>
              <a:xfrm>
                <a:off x="5641736" y="2456321"/>
                <a:ext cx="500729" cy="357823"/>
              </a:xfrm>
              <a:prstGeom prst="rect">
                <a:avLst/>
              </a:prstGeom>
              <a:noFill/>
            </p:spPr>
            <p:txBody>
              <a:bodyPr wrap="none" rtlCol="0">
                <a:spAutoFit/>
              </a:bodyPr>
              <a:lstStyle/>
              <a:p>
                <a:r>
                  <a:rPr lang="en-US" altLang="zh-CN" sz="1600" spc="100" dirty="0">
                    <a:solidFill>
                      <a:srgbClr val="0064B8"/>
                    </a:solidFill>
                    <a:latin typeface="Arial" panose="020B0604020202020204" pitchFamily="34" charset="0"/>
                    <a:cs typeface="Arial" panose="020B0604020202020204" pitchFamily="34" charset="0"/>
                  </a:rPr>
                  <a:t>Origin</a:t>
                </a:r>
                <a:endParaRPr lang="zh-CN" altLang="en-US" sz="1600" spc="100" dirty="0">
                  <a:solidFill>
                    <a:srgbClr val="0064B8"/>
                  </a:solidFill>
                  <a:latin typeface="Arial" panose="020B0604020202020204" pitchFamily="34" charset="0"/>
                  <a:cs typeface="Arial" panose="020B0604020202020204" pitchFamily="34" charset="0"/>
                </a:endParaRPr>
              </a:p>
            </p:txBody>
          </p:sp>
        </p:grpSp>
      </p:grpSp>
      <p:sp>
        <p:nvSpPr>
          <p:cNvPr id="85" name="矩形 78"/>
          <p:cNvSpPr/>
          <p:nvPr/>
        </p:nvSpPr>
        <p:spPr>
          <a:xfrm>
            <a:off x="5409390" y="3855775"/>
            <a:ext cx="602729" cy="22084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srgbClr val="0064B8"/>
              </a:solidFill>
              <a:latin typeface="Arial" panose="020B0604020202020204" pitchFamily="34" charset="0"/>
              <a:cs typeface="Arial" panose="020B0604020202020204" pitchFamily="34" charset="0"/>
            </a:endParaRPr>
          </a:p>
        </p:txBody>
      </p:sp>
      <p:grpSp>
        <p:nvGrpSpPr>
          <p:cNvPr id="86" name="组合 37"/>
          <p:cNvGrpSpPr/>
          <p:nvPr/>
        </p:nvGrpSpPr>
        <p:grpSpPr>
          <a:xfrm>
            <a:off x="5236912" y="3483391"/>
            <a:ext cx="4693042" cy="703635"/>
            <a:chOff x="4931740" y="2099037"/>
            <a:chExt cx="2907496" cy="743682"/>
          </a:xfrm>
        </p:grpSpPr>
        <p:sp>
          <p:nvSpPr>
            <p:cNvPr id="87" name="文本框 21"/>
            <p:cNvSpPr txBox="1"/>
            <p:nvPr/>
          </p:nvSpPr>
          <p:spPr>
            <a:xfrm>
              <a:off x="4931740" y="2157956"/>
              <a:ext cx="587123" cy="585528"/>
            </a:xfrm>
            <a:prstGeom prst="rect">
              <a:avLst/>
            </a:prstGeom>
            <a:noFill/>
            <a:ln>
              <a:noFill/>
            </a:ln>
          </p:spPr>
          <p:txBody>
            <a:bodyPr wrap="square" lIns="0" tIns="0" rIns="0" bIns="0" rtlCol="0" anchor="ctr" anchorCtr="0">
              <a:spAutoFit/>
            </a:bodyPr>
            <a:lstStyle/>
            <a:p>
              <a:pPr algn="ctr"/>
              <a:r>
                <a:rPr lang="en-US" altLang="zh-CN" sz="3600" dirty="0">
                  <a:solidFill>
                    <a:srgbClr val="0064B8"/>
                  </a:solidFill>
                  <a:latin typeface="Arial" panose="020B0604020202020204" pitchFamily="34" charset="0"/>
                  <a:cs typeface="Arial" panose="020B0604020202020204" pitchFamily="34" charset="0"/>
                </a:rPr>
                <a:t>03</a:t>
              </a:r>
              <a:endParaRPr lang="zh-CN" altLang="en-US" sz="3600" dirty="0">
                <a:solidFill>
                  <a:srgbClr val="0064B8"/>
                </a:solidFill>
                <a:latin typeface="Arial" panose="020B0604020202020204" pitchFamily="34" charset="0"/>
                <a:cs typeface="Arial" panose="020B0604020202020204" pitchFamily="34" charset="0"/>
              </a:endParaRPr>
            </a:p>
          </p:txBody>
        </p:sp>
        <p:grpSp>
          <p:nvGrpSpPr>
            <p:cNvPr id="88" name="组合 35"/>
            <p:cNvGrpSpPr/>
            <p:nvPr/>
          </p:nvGrpSpPr>
          <p:grpSpPr>
            <a:xfrm>
              <a:off x="5476673" y="2099037"/>
              <a:ext cx="2362563" cy="743682"/>
              <a:chOff x="5600498" y="2070462"/>
              <a:chExt cx="2362563" cy="743682"/>
            </a:xfrm>
          </p:grpSpPr>
          <p:sp>
            <p:nvSpPr>
              <p:cNvPr id="89" name="文本框 30"/>
              <p:cNvSpPr txBox="1"/>
              <p:nvPr/>
            </p:nvSpPr>
            <p:spPr>
              <a:xfrm>
                <a:off x="5600498" y="2070462"/>
                <a:ext cx="2362563" cy="487940"/>
              </a:xfrm>
              <a:prstGeom prst="rect">
                <a:avLst/>
              </a:prstGeom>
              <a:noFill/>
            </p:spPr>
            <p:txBody>
              <a:bodyPr wrap="square" rtlCol="0">
                <a:spAutoFit/>
              </a:bodyPr>
              <a:lstStyle/>
              <a:p>
                <a:r>
                  <a:rPr lang="zh-CN" altLang="en-US" sz="2400" b="1" spc="50" dirty="0">
                    <a:solidFill>
                      <a:srgbClr val="0064B8"/>
                    </a:solidFill>
                    <a:latin typeface="Arial" panose="020B0604020202020204" pitchFamily="34" charset="0"/>
                    <a:cs typeface="Arial" panose="020B0604020202020204" pitchFamily="34" charset="0"/>
                  </a:rPr>
                  <a:t>大数据的应用</a:t>
                </a:r>
              </a:p>
            </p:txBody>
          </p:sp>
          <p:sp>
            <p:nvSpPr>
              <p:cNvPr id="90" name="文本框 32"/>
              <p:cNvSpPr txBox="1"/>
              <p:nvPr/>
            </p:nvSpPr>
            <p:spPr>
              <a:xfrm>
                <a:off x="5641736" y="2456321"/>
                <a:ext cx="821504" cy="357823"/>
              </a:xfrm>
              <a:prstGeom prst="rect">
                <a:avLst/>
              </a:prstGeom>
              <a:noFill/>
            </p:spPr>
            <p:txBody>
              <a:bodyPr wrap="none" rtlCol="0">
                <a:spAutoFit/>
              </a:bodyPr>
              <a:lstStyle/>
              <a:p>
                <a:r>
                  <a:rPr lang="en-US" altLang="zh-CN" sz="1600" spc="100" dirty="0">
                    <a:solidFill>
                      <a:srgbClr val="0064B8"/>
                    </a:solidFill>
                    <a:latin typeface="Arial" panose="020B0604020202020204" pitchFamily="34" charset="0"/>
                    <a:cs typeface="Arial" panose="020B0604020202020204" pitchFamily="34" charset="0"/>
                  </a:rPr>
                  <a:t>Application</a:t>
                </a:r>
                <a:endParaRPr lang="zh-CN" altLang="en-US" sz="1600" spc="100" dirty="0">
                  <a:solidFill>
                    <a:srgbClr val="0064B8"/>
                  </a:solidFill>
                  <a:latin typeface="Arial" panose="020B0604020202020204" pitchFamily="34" charset="0"/>
                  <a:cs typeface="Arial" panose="020B0604020202020204" pitchFamily="34" charset="0"/>
                </a:endParaRPr>
              </a:p>
            </p:txBody>
          </p:sp>
        </p:grpSp>
      </p:grpSp>
      <p:sp>
        <p:nvSpPr>
          <p:cNvPr id="91" name="矩形 78"/>
          <p:cNvSpPr/>
          <p:nvPr/>
        </p:nvSpPr>
        <p:spPr>
          <a:xfrm>
            <a:off x="5403801" y="5080368"/>
            <a:ext cx="602729" cy="22084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srgbClr val="0064B8"/>
              </a:solidFill>
              <a:latin typeface="Arial" panose="020B0604020202020204" pitchFamily="34" charset="0"/>
              <a:cs typeface="Arial" panose="020B0604020202020204" pitchFamily="34" charset="0"/>
            </a:endParaRPr>
          </a:p>
        </p:txBody>
      </p:sp>
      <p:grpSp>
        <p:nvGrpSpPr>
          <p:cNvPr id="92" name="组合 37"/>
          <p:cNvGrpSpPr/>
          <p:nvPr/>
        </p:nvGrpSpPr>
        <p:grpSpPr>
          <a:xfrm>
            <a:off x="5271698" y="4693896"/>
            <a:ext cx="4693042" cy="703635"/>
            <a:chOff x="4931740" y="2099037"/>
            <a:chExt cx="2907496" cy="743682"/>
          </a:xfrm>
        </p:grpSpPr>
        <p:sp>
          <p:nvSpPr>
            <p:cNvPr id="93" name="文本框 21"/>
            <p:cNvSpPr txBox="1"/>
            <p:nvPr/>
          </p:nvSpPr>
          <p:spPr>
            <a:xfrm>
              <a:off x="4931740" y="2157956"/>
              <a:ext cx="587123" cy="585528"/>
            </a:xfrm>
            <a:prstGeom prst="rect">
              <a:avLst/>
            </a:prstGeom>
            <a:noFill/>
            <a:ln>
              <a:noFill/>
            </a:ln>
          </p:spPr>
          <p:txBody>
            <a:bodyPr wrap="square" lIns="0" tIns="0" rIns="0" bIns="0" rtlCol="0" anchor="ctr" anchorCtr="0">
              <a:spAutoFit/>
            </a:bodyPr>
            <a:lstStyle/>
            <a:p>
              <a:pPr algn="ctr"/>
              <a:r>
                <a:rPr lang="en-US" altLang="zh-CN" sz="3600" dirty="0">
                  <a:solidFill>
                    <a:srgbClr val="0064B8"/>
                  </a:solidFill>
                  <a:latin typeface="Arial" panose="020B0604020202020204" pitchFamily="34" charset="0"/>
                  <a:cs typeface="Arial" panose="020B0604020202020204" pitchFamily="34" charset="0"/>
                </a:rPr>
                <a:t>04</a:t>
              </a:r>
              <a:endParaRPr lang="zh-CN" altLang="en-US" sz="3600" dirty="0">
                <a:solidFill>
                  <a:srgbClr val="0064B8"/>
                </a:solidFill>
                <a:latin typeface="Arial" panose="020B0604020202020204" pitchFamily="34" charset="0"/>
                <a:cs typeface="Arial" panose="020B0604020202020204" pitchFamily="34" charset="0"/>
              </a:endParaRPr>
            </a:p>
          </p:txBody>
        </p:sp>
        <p:grpSp>
          <p:nvGrpSpPr>
            <p:cNvPr id="94" name="组合 35"/>
            <p:cNvGrpSpPr/>
            <p:nvPr/>
          </p:nvGrpSpPr>
          <p:grpSpPr>
            <a:xfrm>
              <a:off x="5476673" y="2099037"/>
              <a:ext cx="2362563" cy="743682"/>
              <a:chOff x="5600498" y="2070462"/>
              <a:chExt cx="2362563" cy="743682"/>
            </a:xfrm>
          </p:grpSpPr>
          <p:sp>
            <p:nvSpPr>
              <p:cNvPr id="95" name="文本框 30"/>
              <p:cNvSpPr txBox="1"/>
              <p:nvPr/>
            </p:nvSpPr>
            <p:spPr>
              <a:xfrm>
                <a:off x="5600498" y="2070462"/>
                <a:ext cx="2362563" cy="487940"/>
              </a:xfrm>
              <a:prstGeom prst="rect">
                <a:avLst/>
              </a:prstGeom>
              <a:noFill/>
            </p:spPr>
            <p:txBody>
              <a:bodyPr wrap="square" rtlCol="0">
                <a:spAutoFit/>
              </a:bodyPr>
              <a:lstStyle/>
              <a:p>
                <a:r>
                  <a:rPr lang="zh-CN" altLang="en-US" sz="2400" b="1" spc="50" dirty="0">
                    <a:solidFill>
                      <a:srgbClr val="0064B8"/>
                    </a:solidFill>
                    <a:latin typeface="Arial" panose="020B0604020202020204" pitchFamily="34" charset="0"/>
                    <a:cs typeface="Arial" panose="020B0604020202020204" pitchFamily="34" charset="0"/>
                  </a:rPr>
                  <a:t>大数据的处理方法</a:t>
                </a:r>
              </a:p>
            </p:txBody>
          </p:sp>
          <p:sp>
            <p:nvSpPr>
              <p:cNvPr id="96" name="文本框 32"/>
              <p:cNvSpPr txBox="1"/>
              <p:nvPr/>
            </p:nvSpPr>
            <p:spPr>
              <a:xfrm>
                <a:off x="5641736" y="2456321"/>
                <a:ext cx="1144266" cy="357823"/>
              </a:xfrm>
              <a:prstGeom prst="rect">
                <a:avLst/>
              </a:prstGeom>
              <a:noFill/>
            </p:spPr>
            <p:txBody>
              <a:bodyPr wrap="none" rtlCol="0">
                <a:spAutoFit/>
              </a:bodyPr>
              <a:lstStyle/>
              <a:p>
                <a:r>
                  <a:rPr lang="en-US" altLang="zh-CN" sz="1600" spc="100" dirty="0">
                    <a:solidFill>
                      <a:srgbClr val="0064B8"/>
                    </a:solidFill>
                    <a:latin typeface="Arial" panose="020B0604020202020204" pitchFamily="34" charset="0"/>
                    <a:cs typeface="Arial" panose="020B0604020202020204" pitchFamily="34" charset="0"/>
                  </a:rPr>
                  <a:t>Processing data</a:t>
                </a:r>
                <a:endParaRPr lang="zh-CN" altLang="en-US" sz="1600" spc="100" dirty="0">
                  <a:solidFill>
                    <a:srgbClr val="0064B8"/>
                  </a:solidFill>
                  <a:latin typeface="Arial" panose="020B0604020202020204" pitchFamily="34" charset="0"/>
                  <a:cs typeface="Arial" panose="020B0604020202020204" pitchFamily="34" charset="0"/>
                </a:endParaRPr>
              </a:p>
            </p:txBody>
          </p:sp>
        </p:grpSp>
      </p:grpSp>
    </p:spTree>
  </p:cSld>
  <p:clrMapOvr>
    <a:masterClrMapping/>
  </p:clrMapOvr>
  <mc:AlternateContent xmlns:mc="http://schemas.openxmlformats.org/markup-compatibility/2006" xmlns:p14="http://schemas.microsoft.com/office/powerpoint/2010/main">
    <mc:Choice Requires="p14">
      <p:transition spd="med" p14:dur="700" advTm="6623">
        <p:fade/>
      </p:transition>
    </mc:Choice>
    <mc:Fallback xmlns="">
      <p:transition spd="med" advTm="6623">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altLang="zh-CN" dirty="0"/>
              <a:t> 2 </a:t>
            </a:r>
            <a:r>
              <a:rPr lang="zh-CN" altLang="en-US" dirty="0"/>
              <a:t>大数据来源</a:t>
            </a:r>
            <a:endParaRPr lang="en-US" dirty="0"/>
          </a:p>
        </p:txBody>
      </p:sp>
      <p:sp>
        <p:nvSpPr>
          <p:cNvPr id="3" name="Content Placeholder 2"/>
          <p:cNvSpPr>
            <a:spLocks noGrp="1"/>
          </p:cNvSpPr>
          <p:nvPr>
            <p:ph sz="quarter" idx="13"/>
          </p:nvPr>
        </p:nvSpPr>
        <p:spPr/>
        <p:txBody>
          <a:bodyPr/>
          <a:lstStyle/>
          <a:p>
            <a:r>
              <a:rPr lang="en-US" dirty="0"/>
              <a:t> 2.2 </a:t>
            </a:r>
            <a:r>
              <a:rPr lang="zh-CN" altLang="en-US" dirty="0"/>
              <a:t>大数据来源分类</a:t>
            </a:r>
            <a:endParaRPr lang="en-US" dirty="0"/>
          </a:p>
        </p:txBody>
      </p:sp>
      <p:grpSp>
        <p:nvGrpSpPr>
          <p:cNvPr id="6" name="组合 5"/>
          <p:cNvGrpSpPr/>
          <p:nvPr/>
        </p:nvGrpSpPr>
        <p:grpSpPr>
          <a:xfrm>
            <a:off x="782323" y="1980511"/>
            <a:ext cx="9930595" cy="1444832"/>
            <a:chOff x="1803079" y="2046411"/>
            <a:chExt cx="5705385" cy="1445034"/>
          </a:xfrm>
        </p:grpSpPr>
        <p:sp>
          <p:nvSpPr>
            <p:cNvPr id="7" name="矩形 6"/>
            <p:cNvSpPr/>
            <p:nvPr/>
          </p:nvSpPr>
          <p:spPr>
            <a:xfrm>
              <a:off x="2427806" y="2073764"/>
              <a:ext cx="4571286" cy="400110"/>
            </a:xfrm>
            <a:prstGeom prst="rect">
              <a:avLst/>
            </a:prstGeom>
          </p:spPr>
          <p:txBody>
            <a:bodyPr wrap="square">
              <a:normAutofit fontScale="97500"/>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000" b="1" dirty="0">
                  <a:solidFill>
                    <a:schemeClr val="accent1"/>
                  </a:solidFill>
                  <a:latin typeface="+mj-lt"/>
                  <a:ea typeface="+mj-ea"/>
                  <a:cs typeface="+mj-cs"/>
                  <a:sym typeface="Arial" panose="020B0604020202020204" pitchFamily="34" charset="0"/>
                </a:rPr>
                <a:t>按数据来源的行业划分</a:t>
              </a:r>
            </a:p>
          </p:txBody>
        </p:sp>
        <p:sp>
          <p:nvSpPr>
            <p:cNvPr id="8" name="矩形 7"/>
            <p:cNvSpPr/>
            <p:nvPr/>
          </p:nvSpPr>
          <p:spPr>
            <a:xfrm>
              <a:off x="2368393" y="2046411"/>
              <a:ext cx="44727" cy="53789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rgbClr val="FFFFFF"/>
                </a:solidFill>
                <a:sym typeface="Arial" panose="020B0604020202020204" pitchFamily="34" charset="0"/>
              </a:endParaRPr>
            </a:p>
          </p:txBody>
        </p:sp>
        <p:cxnSp>
          <p:nvCxnSpPr>
            <p:cNvPr id="10" name="直接连接符 9"/>
            <p:cNvCxnSpPr/>
            <p:nvPr/>
          </p:nvCxnSpPr>
          <p:spPr>
            <a:xfrm flipV="1">
              <a:off x="2541633" y="2477566"/>
              <a:ext cx="4966831" cy="1"/>
            </a:xfrm>
            <a:prstGeom prst="line">
              <a:avLst/>
            </a:prstGeom>
            <a:ln w="19050">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rot="16200000">
              <a:off x="1391892" y="2457599"/>
              <a:ext cx="1445033" cy="622660"/>
            </a:xfrm>
            <a:prstGeom prst="rect">
              <a:avLst/>
            </a:prstGeom>
            <a:noFill/>
          </p:spPr>
          <p:txBody>
            <a:bodyPr vert="eaVert" wrap="square" lIns="0" tIns="0" rIns="0" bIns="0" rtlCol="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3200" b="1" dirty="0">
                  <a:solidFill>
                    <a:schemeClr val="accent1"/>
                  </a:solidFill>
                  <a:sym typeface="Arial" panose="020B0604020202020204" pitchFamily="34" charset="0"/>
                </a:rPr>
                <a:t>02</a:t>
              </a:r>
              <a:endParaRPr lang="zh-CN" altLang="en-US" sz="3200" b="1" dirty="0">
                <a:solidFill>
                  <a:schemeClr val="accent1"/>
                </a:solidFill>
                <a:sym typeface="Arial" panose="020B0604020202020204" pitchFamily="34" charset="0"/>
              </a:endParaRPr>
            </a:p>
          </p:txBody>
        </p:sp>
      </p:grpSp>
      <p:sp>
        <p:nvSpPr>
          <p:cNvPr id="12" name="矩形 11"/>
          <p:cNvSpPr/>
          <p:nvPr/>
        </p:nvSpPr>
        <p:spPr>
          <a:xfrm>
            <a:off x="1981197" y="2670992"/>
            <a:ext cx="8731721" cy="3872678"/>
          </a:xfrm>
          <a:prstGeom prst="rect">
            <a:avLst/>
          </a:prstGeom>
        </p:spPr>
        <p:txBody>
          <a:bodyPr wrap="square">
            <a:normAutofit fontScale="72500" lnSpcReduction="20000"/>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just" fontAlgn="auto">
              <a:lnSpc>
                <a:spcPct val="150000"/>
              </a:lnSpc>
              <a:buFont typeface="Wingdings" panose="05000000000000000000" pitchFamily="2" charset="2"/>
              <a:buChar char="n"/>
            </a:pPr>
            <a:r>
              <a:rPr lang="zh-CN" altLang="en-US" sz="1900" b="1" dirty="0">
                <a:latin typeface="+mn-ea"/>
                <a:sym typeface="Arial" panose="020B0604020202020204" pitchFamily="34" charset="0"/>
              </a:rPr>
              <a:t>气象、地理、政务等领域</a:t>
            </a:r>
          </a:p>
          <a:p>
            <a:pPr algn="just" fontAlgn="auto">
              <a:lnSpc>
                <a:spcPct val="150000"/>
              </a:lnSpc>
            </a:pPr>
            <a:endParaRPr sz="1700" b="1" dirty="0">
              <a:latin typeface="+mn-ea"/>
              <a:sym typeface="Arial" panose="020B0604020202020204" pitchFamily="34" charset="0"/>
            </a:endParaRPr>
          </a:p>
          <a:p>
            <a:pPr marL="742950" lvl="1" indent="-285750" algn="just">
              <a:lnSpc>
                <a:spcPct val="170000"/>
              </a:lnSpc>
              <a:buFont typeface="Wingdings" panose="05000000000000000000" pitchFamily="2" charset="2"/>
              <a:buChar char="p"/>
            </a:pPr>
            <a:r>
              <a:rPr lang="zh-CN" altLang="en-US" sz="1700" dirty="0">
                <a:latin typeface="+mn-ea"/>
                <a:sym typeface="Arial" panose="020B0604020202020204" pitchFamily="34" charset="0"/>
              </a:rPr>
              <a:t>中国气象局保存的数据将近</a:t>
            </a:r>
            <a:r>
              <a:rPr lang="en-US" altLang="zh-CN" sz="1700" dirty="0">
                <a:latin typeface="+mn-ea"/>
                <a:sym typeface="Arial" panose="020B0604020202020204" pitchFamily="34" charset="0"/>
              </a:rPr>
              <a:t>10PB</a:t>
            </a:r>
            <a:r>
              <a:rPr lang="zh-CN" altLang="en-US" sz="1700" dirty="0">
                <a:latin typeface="+mn-ea"/>
                <a:sym typeface="Arial" panose="020B0604020202020204" pitchFamily="34" charset="0"/>
              </a:rPr>
              <a:t>，每年约增数百</a:t>
            </a:r>
            <a:r>
              <a:rPr lang="en-US" altLang="zh-CN" sz="1700" dirty="0">
                <a:latin typeface="+mn-ea"/>
                <a:sym typeface="Arial" panose="020B0604020202020204" pitchFamily="34" charset="0"/>
              </a:rPr>
              <a:t>TB</a:t>
            </a:r>
            <a:r>
              <a:rPr lang="zh-CN" altLang="en-US" sz="1700" dirty="0">
                <a:latin typeface="+mn-ea"/>
                <a:sym typeface="Arial" panose="020B0604020202020204" pitchFamily="34" charset="0"/>
              </a:rPr>
              <a:t>；各种地图和地理位置信息每年约数十</a:t>
            </a:r>
            <a:r>
              <a:rPr lang="en-US" altLang="zh-CN" sz="1700" dirty="0">
                <a:latin typeface="+mn-ea"/>
                <a:sym typeface="Arial" panose="020B0604020202020204" pitchFamily="34" charset="0"/>
              </a:rPr>
              <a:t>PB</a:t>
            </a:r>
            <a:r>
              <a:rPr lang="zh-CN" altLang="en-US" sz="1700" dirty="0">
                <a:latin typeface="+mn-ea"/>
                <a:sym typeface="Arial" panose="020B0604020202020204" pitchFamily="34" charset="0"/>
              </a:rPr>
              <a:t>；政务数据则涵盖了旅游、教育、交通、医疗等多个门类，且多为结构化数据</a:t>
            </a:r>
            <a:endParaRPr lang="en-US" altLang="zh-CN" sz="1700" dirty="0">
              <a:latin typeface="+mn-ea"/>
              <a:sym typeface="Arial" panose="020B0604020202020204" pitchFamily="34" charset="0"/>
            </a:endParaRPr>
          </a:p>
          <a:p>
            <a:pPr marL="742950" lvl="1" indent="-285750" algn="just">
              <a:lnSpc>
                <a:spcPct val="170000"/>
              </a:lnSpc>
              <a:buFont typeface="Wingdings" panose="05000000000000000000" pitchFamily="2" charset="2"/>
              <a:buChar char="p"/>
            </a:pPr>
            <a:endParaRPr lang="zh-CN" sz="2400" dirty="0">
              <a:latin typeface="+mn-ea"/>
              <a:sym typeface="Arial" panose="020B0604020202020204" pitchFamily="34" charset="0"/>
            </a:endParaRPr>
          </a:p>
          <a:p>
            <a:pPr marL="285750" indent="-285750" algn="just" fontAlgn="auto">
              <a:lnSpc>
                <a:spcPct val="150000"/>
              </a:lnSpc>
              <a:buFont typeface="Wingdings" panose="05000000000000000000" pitchFamily="2" charset="2"/>
              <a:buChar char="n"/>
            </a:pPr>
            <a:r>
              <a:rPr lang="zh-CN" altLang="en-US" sz="1900" b="1" dirty="0">
                <a:latin typeface="+mn-ea"/>
              </a:rPr>
              <a:t>制造业和其他传统行业</a:t>
            </a:r>
            <a:endParaRPr lang="en-US" altLang="zh-CN" sz="1900" b="1" dirty="0">
              <a:latin typeface="+mn-ea"/>
            </a:endParaRPr>
          </a:p>
          <a:p>
            <a:pPr marL="285750" indent="-285750" algn="just" fontAlgn="auto">
              <a:lnSpc>
                <a:spcPct val="150000"/>
              </a:lnSpc>
              <a:buFont typeface="Wingdings" panose="05000000000000000000" pitchFamily="2" charset="2"/>
              <a:buChar char="n"/>
            </a:pPr>
            <a:endParaRPr lang="zh-CN" sz="1900" b="1" dirty="0">
              <a:latin typeface="+mn-ea"/>
              <a:sym typeface="Arial" panose="020B0604020202020204" pitchFamily="34" charset="0"/>
            </a:endParaRPr>
          </a:p>
          <a:p>
            <a:pPr marL="742950" lvl="1" indent="-285750" algn="just">
              <a:lnSpc>
                <a:spcPct val="170000"/>
              </a:lnSpc>
              <a:buFont typeface="Wingdings" panose="05000000000000000000" pitchFamily="2" charset="2"/>
              <a:buChar char="p"/>
            </a:pPr>
            <a:r>
              <a:rPr lang="zh-CN" altLang="en-US" sz="1700" dirty="0">
                <a:latin typeface="+mn-ea"/>
                <a:sym typeface="Arial" panose="020B0604020202020204" pitchFamily="34" charset="0"/>
              </a:rPr>
              <a:t>制造业的大数据类型以产品设计数据、企业生产环节的业务数据和生产监控数据为主。其中产品设计数据以文件为主，非结构化，共享要求较高，保存时间较长；企业生产环节的业务数据主要是数据库结构化数据，而生产监控数据则数据量非常大。在其他传统行业，虽然线下商业销售、农林牧渔业、线下餐饮、食品、科研、物流运输等行业数据量剧增，但是数据量还处于积累期，整体体量都不算大，多则达到</a:t>
            </a:r>
            <a:r>
              <a:rPr lang="en-US" altLang="zh-CN" sz="1700" dirty="0">
                <a:latin typeface="+mn-ea"/>
                <a:sym typeface="Arial" panose="020B0604020202020204" pitchFamily="34" charset="0"/>
              </a:rPr>
              <a:t>PB</a:t>
            </a:r>
            <a:r>
              <a:rPr lang="zh-CN" altLang="en-US" sz="1700" dirty="0">
                <a:latin typeface="+mn-ea"/>
                <a:sym typeface="Arial" panose="020B0604020202020204" pitchFamily="34" charset="0"/>
              </a:rPr>
              <a:t>级别，少则数十</a:t>
            </a:r>
            <a:r>
              <a:rPr lang="en-US" altLang="zh-CN" sz="1700" dirty="0">
                <a:latin typeface="+mn-ea"/>
                <a:sym typeface="Arial" panose="020B0604020202020204" pitchFamily="34" charset="0"/>
              </a:rPr>
              <a:t>TB</a:t>
            </a:r>
            <a:r>
              <a:rPr lang="zh-CN" altLang="en-US" sz="1700" dirty="0">
                <a:latin typeface="+mn-ea"/>
                <a:sym typeface="Arial" panose="020B0604020202020204" pitchFamily="34" charset="0"/>
              </a:rPr>
              <a:t>或数百</a:t>
            </a:r>
            <a:r>
              <a:rPr lang="en-US" altLang="zh-CN" sz="1700" dirty="0">
                <a:latin typeface="+mn-ea"/>
                <a:sym typeface="Arial" panose="020B0604020202020204" pitchFamily="34" charset="0"/>
              </a:rPr>
              <a:t>TB</a:t>
            </a:r>
            <a:r>
              <a:rPr lang="zh-CN" altLang="en-US" sz="1700" dirty="0">
                <a:latin typeface="+mn-ea"/>
                <a:sym typeface="Arial" panose="020B0604020202020204" pitchFamily="34" charset="0"/>
              </a:rPr>
              <a:t>级别</a:t>
            </a:r>
            <a:endParaRPr lang="zh-CN" sz="1700" dirty="0">
              <a:latin typeface="+mn-ea"/>
              <a:sym typeface="Arial" panose="020B06040202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altLang="zh-CN" dirty="0"/>
              <a:t> 2 </a:t>
            </a:r>
            <a:r>
              <a:rPr lang="zh-CN" altLang="en-US" dirty="0"/>
              <a:t>大数据来源</a:t>
            </a:r>
            <a:endParaRPr lang="en-US" dirty="0"/>
          </a:p>
        </p:txBody>
      </p:sp>
      <p:sp>
        <p:nvSpPr>
          <p:cNvPr id="3" name="Content Placeholder 2"/>
          <p:cNvSpPr>
            <a:spLocks noGrp="1"/>
          </p:cNvSpPr>
          <p:nvPr>
            <p:ph sz="quarter" idx="13"/>
          </p:nvPr>
        </p:nvSpPr>
        <p:spPr/>
        <p:txBody>
          <a:bodyPr/>
          <a:lstStyle/>
          <a:p>
            <a:r>
              <a:rPr lang="en-US" dirty="0"/>
              <a:t> 2.2 </a:t>
            </a:r>
            <a:r>
              <a:rPr lang="zh-CN" altLang="en-US" dirty="0"/>
              <a:t>大数据来源分类</a:t>
            </a:r>
            <a:endParaRPr lang="en-US" dirty="0"/>
          </a:p>
        </p:txBody>
      </p:sp>
      <p:grpSp>
        <p:nvGrpSpPr>
          <p:cNvPr id="6" name="组合 5"/>
          <p:cNvGrpSpPr/>
          <p:nvPr/>
        </p:nvGrpSpPr>
        <p:grpSpPr>
          <a:xfrm>
            <a:off x="687138" y="1984169"/>
            <a:ext cx="9939777" cy="1444831"/>
            <a:chOff x="1797804" y="2044118"/>
            <a:chExt cx="5710660" cy="1445033"/>
          </a:xfrm>
        </p:grpSpPr>
        <p:sp>
          <p:nvSpPr>
            <p:cNvPr id="7" name="矩形 6"/>
            <p:cNvSpPr/>
            <p:nvPr/>
          </p:nvSpPr>
          <p:spPr>
            <a:xfrm>
              <a:off x="2427806" y="2073764"/>
              <a:ext cx="4571286" cy="400110"/>
            </a:xfrm>
            <a:prstGeom prst="rect">
              <a:avLst/>
            </a:prstGeom>
          </p:spPr>
          <p:txBody>
            <a:bodyPr wrap="square">
              <a:normAutofit fontScale="97500"/>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000" b="1" dirty="0">
                  <a:solidFill>
                    <a:schemeClr val="accent1"/>
                  </a:solidFill>
                  <a:latin typeface="+mj-lt"/>
                  <a:ea typeface="+mj-ea"/>
                  <a:cs typeface="+mj-cs"/>
                  <a:sym typeface="Arial" panose="020B0604020202020204" pitchFamily="34" charset="0"/>
                </a:rPr>
                <a:t>按数据存储的形式划分</a:t>
              </a:r>
            </a:p>
          </p:txBody>
        </p:sp>
        <p:sp>
          <p:nvSpPr>
            <p:cNvPr id="8" name="矩形 7"/>
            <p:cNvSpPr/>
            <p:nvPr/>
          </p:nvSpPr>
          <p:spPr>
            <a:xfrm>
              <a:off x="2368393" y="2046411"/>
              <a:ext cx="44727" cy="53789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rgbClr val="FFFFFF"/>
                </a:solidFill>
                <a:sym typeface="Arial" panose="020B0604020202020204" pitchFamily="34" charset="0"/>
              </a:endParaRPr>
            </a:p>
          </p:txBody>
        </p:sp>
        <p:cxnSp>
          <p:nvCxnSpPr>
            <p:cNvPr id="10" name="直接连接符 9"/>
            <p:cNvCxnSpPr/>
            <p:nvPr/>
          </p:nvCxnSpPr>
          <p:spPr>
            <a:xfrm flipV="1">
              <a:off x="2541633" y="2477566"/>
              <a:ext cx="4966831" cy="1"/>
            </a:xfrm>
            <a:prstGeom prst="line">
              <a:avLst/>
            </a:prstGeom>
            <a:ln w="19050">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rot="16200000">
              <a:off x="1386617" y="2455305"/>
              <a:ext cx="1445033" cy="622660"/>
            </a:xfrm>
            <a:prstGeom prst="rect">
              <a:avLst/>
            </a:prstGeom>
            <a:noFill/>
          </p:spPr>
          <p:txBody>
            <a:bodyPr vert="eaVert" wrap="square" lIns="0" tIns="0" rIns="0" bIns="0" rtlCol="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3200" b="1" dirty="0">
                  <a:solidFill>
                    <a:schemeClr val="accent1"/>
                  </a:solidFill>
                  <a:sym typeface="Arial" panose="020B0604020202020204" pitchFamily="34" charset="0"/>
                </a:rPr>
                <a:t>03</a:t>
              </a:r>
              <a:endParaRPr lang="zh-CN" altLang="en-US" sz="3200" b="1" dirty="0">
                <a:solidFill>
                  <a:schemeClr val="accent1"/>
                </a:solidFill>
                <a:sym typeface="Arial" panose="020B0604020202020204" pitchFamily="34" charset="0"/>
              </a:endParaRPr>
            </a:p>
          </p:txBody>
        </p:sp>
      </p:grpSp>
      <p:sp>
        <p:nvSpPr>
          <p:cNvPr id="14" name="矩形 13"/>
          <p:cNvSpPr/>
          <p:nvPr/>
        </p:nvSpPr>
        <p:spPr>
          <a:xfrm>
            <a:off x="1783074" y="2707623"/>
            <a:ext cx="8756589" cy="3862801"/>
          </a:xfrm>
          <a:prstGeom prst="rect">
            <a:avLst/>
          </a:prstGeom>
        </p:spPr>
        <p:txBody>
          <a:bodyPr wrap="square">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just" fontAlgn="auto">
              <a:lnSpc>
                <a:spcPct val="150000"/>
              </a:lnSpc>
              <a:buFont typeface="Wingdings" panose="05000000000000000000" pitchFamily="2" charset="2"/>
              <a:buChar char="n"/>
            </a:pPr>
            <a:r>
              <a:rPr sz="1600" dirty="0">
                <a:sym typeface="Arial" panose="020B0604020202020204" pitchFamily="34" charset="0"/>
              </a:rPr>
              <a:t>大数据不仅仅体现在数据量大，还体现在数据类型多。如此海量的数据中，仅有20%左右属于结构化的数据，80%的数据属于广泛存在于社交网络、物联网、电子商务等领域的非结构化数据</a:t>
            </a:r>
            <a:endParaRPr lang="en-US" altLang="zh-CN" sz="1600" dirty="0">
              <a:sym typeface="Arial" panose="020B0604020202020204" pitchFamily="34" charset="0"/>
            </a:endParaRPr>
          </a:p>
          <a:p>
            <a:pPr marL="742950" lvl="1" indent="-285750" algn="just">
              <a:lnSpc>
                <a:spcPct val="150000"/>
              </a:lnSpc>
              <a:buFont typeface="Wingdings" panose="05000000000000000000" pitchFamily="2" charset="2"/>
              <a:buChar char="p"/>
            </a:pPr>
            <a:endParaRPr sz="1400" dirty="0">
              <a:sym typeface="Arial" panose="020B0604020202020204" pitchFamily="34" charset="0"/>
            </a:endParaRPr>
          </a:p>
          <a:p>
            <a:pPr marL="742950" lvl="1" indent="-285750" algn="just">
              <a:lnSpc>
                <a:spcPct val="150000"/>
              </a:lnSpc>
              <a:buFont typeface="Wingdings" panose="05000000000000000000" pitchFamily="2" charset="2"/>
              <a:buChar char="p"/>
            </a:pPr>
            <a:r>
              <a:rPr sz="1400" b="1" dirty="0" err="1">
                <a:sym typeface="Arial" panose="020B0604020202020204" pitchFamily="34" charset="0"/>
              </a:rPr>
              <a:t>结构化数据</a:t>
            </a:r>
            <a:r>
              <a:rPr lang="zh-CN" altLang="en-US" sz="1400" b="1" dirty="0">
                <a:sym typeface="Arial" panose="020B0604020202020204" pitchFamily="34" charset="0"/>
              </a:rPr>
              <a:t>：</a:t>
            </a:r>
            <a:r>
              <a:rPr sz="1400" dirty="0" err="1">
                <a:sym typeface="Arial" panose="020B0604020202020204" pitchFamily="34" charset="0"/>
              </a:rPr>
              <a:t>简单来说就是数据库，如企业ERP、财务系统、医疗HIS数据库、教育一卡通、政府行政审批、其他核心数据库等数据</a:t>
            </a:r>
            <a:endParaRPr lang="en-US" altLang="zh-CN" sz="1400" dirty="0">
              <a:sym typeface="Arial" panose="020B0604020202020204" pitchFamily="34" charset="0"/>
            </a:endParaRPr>
          </a:p>
          <a:p>
            <a:pPr marL="742950" lvl="1" indent="-285750" algn="just">
              <a:lnSpc>
                <a:spcPct val="150000"/>
              </a:lnSpc>
              <a:buFont typeface="Wingdings" panose="05000000000000000000" pitchFamily="2" charset="2"/>
              <a:buChar char="p"/>
            </a:pPr>
            <a:endParaRPr sz="1400" dirty="0">
              <a:sym typeface="Arial" panose="020B0604020202020204" pitchFamily="34" charset="0"/>
            </a:endParaRPr>
          </a:p>
          <a:p>
            <a:pPr marL="742950" lvl="1" indent="-285750" algn="just">
              <a:lnSpc>
                <a:spcPct val="150000"/>
              </a:lnSpc>
              <a:buFont typeface="Wingdings" panose="05000000000000000000" pitchFamily="2" charset="2"/>
              <a:buChar char="p"/>
            </a:pPr>
            <a:r>
              <a:rPr sz="1400" b="1" dirty="0" err="1">
                <a:sym typeface="Arial" panose="020B0604020202020204" pitchFamily="34" charset="0"/>
              </a:rPr>
              <a:t>非结构化数据</a:t>
            </a:r>
            <a:r>
              <a:rPr lang="zh-CN" altLang="en-US" sz="1400" b="1" dirty="0">
                <a:sym typeface="Arial" panose="020B0604020202020204" pitchFamily="34" charset="0"/>
              </a:rPr>
              <a:t>：</a:t>
            </a:r>
            <a:r>
              <a:rPr sz="1400" dirty="0" err="1">
                <a:sym typeface="Arial" panose="020B0604020202020204" pitchFamily="34" charset="0"/>
              </a:rPr>
              <a:t>包括所有格式的办公文档、文本、图片、XML、HTML、各类报表、图像和音频、视频信息等数据</a:t>
            </a:r>
            <a:endParaRPr sz="1400" dirty="0">
              <a:sym typeface="Arial" panose="020B06040202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altLang="zh-CN" dirty="0"/>
              <a:t> 2 </a:t>
            </a:r>
            <a:r>
              <a:rPr lang="zh-CN" altLang="en-US" dirty="0"/>
              <a:t>大数据来源</a:t>
            </a:r>
            <a:endParaRPr lang="en-US" dirty="0"/>
          </a:p>
        </p:txBody>
      </p:sp>
      <p:sp>
        <p:nvSpPr>
          <p:cNvPr id="3" name="Content Placeholder 2"/>
          <p:cNvSpPr>
            <a:spLocks noGrp="1"/>
          </p:cNvSpPr>
          <p:nvPr>
            <p:ph sz="quarter" idx="13"/>
          </p:nvPr>
        </p:nvSpPr>
        <p:spPr/>
        <p:txBody>
          <a:bodyPr/>
          <a:lstStyle/>
          <a:p>
            <a:r>
              <a:rPr lang="en-US" dirty="0"/>
              <a:t> 2.2 </a:t>
            </a:r>
            <a:r>
              <a:rPr lang="zh-CN" altLang="en-US" dirty="0"/>
              <a:t>大数据来源分类</a:t>
            </a:r>
            <a:endParaRPr lang="en-US" dirty="0"/>
          </a:p>
        </p:txBody>
      </p:sp>
      <p:grpSp>
        <p:nvGrpSpPr>
          <p:cNvPr id="6" name="组合 5"/>
          <p:cNvGrpSpPr/>
          <p:nvPr/>
        </p:nvGrpSpPr>
        <p:grpSpPr>
          <a:xfrm>
            <a:off x="706167" y="1895822"/>
            <a:ext cx="9806172" cy="1444831"/>
            <a:chOff x="1809095" y="2024101"/>
            <a:chExt cx="5633901" cy="1445033"/>
          </a:xfrm>
        </p:grpSpPr>
        <p:sp>
          <p:nvSpPr>
            <p:cNvPr id="7" name="矩形 6"/>
            <p:cNvSpPr/>
            <p:nvPr/>
          </p:nvSpPr>
          <p:spPr>
            <a:xfrm>
              <a:off x="2427806" y="2073764"/>
              <a:ext cx="4571286" cy="400110"/>
            </a:xfrm>
            <a:prstGeom prst="rect">
              <a:avLst/>
            </a:prstGeom>
          </p:spPr>
          <p:txBody>
            <a:bodyPr wrap="square">
              <a:normAutofit fontScale="97500"/>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000" b="1" dirty="0">
                  <a:solidFill>
                    <a:schemeClr val="accent1"/>
                  </a:solidFill>
                  <a:latin typeface="+mj-lt"/>
                  <a:ea typeface="+mj-ea"/>
                  <a:cs typeface="+mj-cs"/>
                  <a:sym typeface="Arial" panose="020B0604020202020204" pitchFamily="34" charset="0"/>
                </a:rPr>
                <a:t>常用的大数据获取途径</a:t>
              </a:r>
            </a:p>
          </p:txBody>
        </p:sp>
        <p:sp>
          <p:nvSpPr>
            <p:cNvPr id="8" name="矩形 7"/>
            <p:cNvSpPr/>
            <p:nvPr/>
          </p:nvSpPr>
          <p:spPr>
            <a:xfrm>
              <a:off x="2368393" y="2046411"/>
              <a:ext cx="44727" cy="53789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rgbClr val="FFFFFF"/>
                </a:solidFill>
                <a:sym typeface="Arial" panose="020B0604020202020204" pitchFamily="34" charset="0"/>
              </a:endParaRPr>
            </a:p>
          </p:txBody>
        </p:sp>
        <p:cxnSp>
          <p:nvCxnSpPr>
            <p:cNvPr id="10" name="直接连接符 9"/>
            <p:cNvCxnSpPr/>
            <p:nvPr/>
          </p:nvCxnSpPr>
          <p:spPr>
            <a:xfrm flipV="1">
              <a:off x="2541633" y="2473874"/>
              <a:ext cx="4901363" cy="3691"/>
            </a:xfrm>
            <a:prstGeom prst="line">
              <a:avLst/>
            </a:prstGeom>
            <a:ln w="19050">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rot="16200000">
              <a:off x="1397908" y="2435288"/>
              <a:ext cx="1445033" cy="622660"/>
            </a:xfrm>
            <a:prstGeom prst="rect">
              <a:avLst/>
            </a:prstGeom>
            <a:noFill/>
          </p:spPr>
          <p:txBody>
            <a:bodyPr vert="eaVert" wrap="square" lIns="0" tIns="0" rIns="0" bIns="0" rtlCol="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3200" b="1" dirty="0">
                  <a:solidFill>
                    <a:schemeClr val="accent1"/>
                  </a:solidFill>
                  <a:sym typeface="Arial" panose="020B0604020202020204" pitchFamily="34" charset="0"/>
                </a:rPr>
                <a:t>04</a:t>
              </a:r>
              <a:endParaRPr lang="zh-CN" altLang="en-US" sz="3200" b="1" dirty="0">
                <a:solidFill>
                  <a:schemeClr val="accent1"/>
                </a:solidFill>
                <a:sym typeface="Arial" panose="020B0604020202020204" pitchFamily="34" charset="0"/>
              </a:endParaRPr>
            </a:p>
          </p:txBody>
        </p:sp>
      </p:grpSp>
      <p:sp>
        <p:nvSpPr>
          <p:cNvPr id="13" name="矩形 12"/>
          <p:cNvSpPr/>
          <p:nvPr/>
        </p:nvSpPr>
        <p:spPr>
          <a:xfrm>
            <a:off x="1827646" y="2524890"/>
            <a:ext cx="4484122" cy="1635760"/>
          </a:xfrm>
          <a:prstGeom prst="rect">
            <a:avLst/>
          </a:prstGeom>
        </p:spPr>
        <p:txBody>
          <a:bodyPr wrap="square">
            <a:normAutofit lnSpcReduction="10000"/>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1450" indent="-171450" algn="just" fontAlgn="auto">
              <a:lnSpc>
                <a:spcPct val="150000"/>
              </a:lnSpc>
              <a:buFont typeface="Wingdings" panose="05000000000000000000" pitchFamily="2" charset="2"/>
              <a:buChar char="n"/>
            </a:pPr>
            <a:r>
              <a:rPr sz="1400" b="1" dirty="0" err="1">
                <a:latin typeface="+mn-ea"/>
                <a:sym typeface="Arial" panose="020B0604020202020204" pitchFamily="34" charset="0"/>
              </a:rPr>
              <a:t>系统日志采集</a:t>
            </a:r>
            <a:endParaRPr lang="en-US" altLang="zh-CN" sz="1400" b="1" dirty="0">
              <a:latin typeface="+mn-ea"/>
              <a:sym typeface="Arial" panose="020B0604020202020204" pitchFamily="34" charset="0"/>
            </a:endParaRPr>
          </a:p>
          <a:p>
            <a:pPr algn="just" fontAlgn="auto">
              <a:lnSpc>
                <a:spcPts val="1320"/>
              </a:lnSpc>
            </a:pPr>
            <a:endParaRPr sz="1200" b="1" dirty="0">
              <a:latin typeface="+mn-ea"/>
              <a:sym typeface="Arial" panose="020B0604020202020204" pitchFamily="34" charset="0"/>
            </a:endParaRPr>
          </a:p>
          <a:p>
            <a:pPr marL="628650" lvl="1" indent="-171450" algn="just">
              <a:lnSpc>
                <a:spcPct val="150000"/>
              </a:lnSpc>
              <a:buFont typeface="Wingdings" panose="05000000000000000000" pitchFamily="2" charset="2"/>
              <a:buChar char="p"/>
            </a:pPr>
            <a:r>
              <a:rPr sz="1200" dirty="0">
                <a:latin typeface="+mn-ea"/>
                <a:sym typeface="Arial" panose="020B0604020202020204" pitchFamily="34" charset="0"/>
              </a:rPr>
              <a:t>可以使用海量数据采集工具，用于系统日志采集，如Hadoop的Chukwa、Cloudera的Flume、Facebook的Scribe等，这些工具均采用分布式架构，能满足大数据的日志数据采集和传输需求</a:t>
            </a:r>
          </a:p>
        </p:txBody>
      </p:sp>
      <p:sp>
        <p:nvSpPr>
          <p:cNvPr id="14" name="文本框 2"/>
          <p:cNvSpPr txBox="1"/>
          <p:nvPr/>
        </p:nvSpPr>
        <p:spPr>
          <a:xfrm>
            <a:off x="6311768" y="2532020"/>
            <a:ext cx="5174066" cy="3953518"/>
          </a:xfrm>
          <a:prstGeom prst="rect">
            <a:avLst/>
          </a:prstGeom>
          <a:noFill/>
        </p:spPr>
        <p:txBody>
          <a:bodyPr wrap="square"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1450" indent="-171450" algn="just" fontAlgn="auto">
              <a:lnSpc>
                <a:spcPct val="150000"/>
              </a:lnSpc>
              <a:buFont typeface="Wingdings" panose="05000000000000000000" pitchFamily="2" charset="2"/>
              <a:buChar char="n"/>
            </a:pPr>
            <a:r>
              <a:rPr sz="1400" b="1" dirty="0" err="1">
                <a:sym typeface="Arial" panose="020B0604020202020204" pitchFamily="34" charset="0"/>
              </a:rPr>
              <a:t>APP移动端数据采集</a:t>
            </a:r>
            <a:endParaRPr lang="en-US" altLang="zh-CN" sz="1400" b="1" dirty="0">
              <a:sym typeface="Arial" panose="020B0604020202020204" pitchFamily="34" charset="0"/>
            </a:endParaRPr>
          </a:p>
          <a:p>
            <a:pPr algn="just" fontAlgn="auto">
              <a:lnSpc>
                <a:spcPts val="1320"/>
              </a:lnSpc>
              <a:buNone/>
            </a:pPr>
            <a:endParaRPr sz="1200" b="1" dirty="0">
              <a:sym typeface="Arial" panose="020B0604020202020204" pitchFamily="34" charset="0"/>
            </a:endParaRPr>
          </a:p>
          <a:p>
            <a:pPr marL="628650" lvl="1" indent="-171450" algn="just">
              <a:lnSpc>
                <a:spcPct val="150000"/>
              </a:lnSpc>
              <a:buFont typeface="Wingdings" panose="05000000000000000000" pitchFamily="2" charset="2"/>
              <a:buChar char="p"/>
            </a:pPr>
            <a:r>
              <a:rPr sz="1200" dirty="0">
                <a:sym typeface="Arial" panose="020B0604020202020204" pitchFamily="34" charset="0"/>
              </a:rPr>
              <a:t>APP是获取用户移动端数据的一种有效方法，APP中的SDK插件可以将用户使用APP的信息汇总给指定服务器，即便用户在没有访问时，也能获知用户终端的相关信息，包括安装应用的数量和类型等。单个APP用户规模有限，数据量有限；但数十万APP用户，获取的用户终端数据和部分行为数据也会达到数亿的量级</a:t>
            </a:r>
          </a:p>
          <a:p>
            <a:pPr algn="just" fontAlgn="auto">
              <a:lnSpc>
                <a:spcPts val="1320"/>
              </a:lnSpc>
              <a:buNone/>
            </a:pPr>
            <a:endParaRPr sz="1100" dirty="0"/>
          </a:p>
          <a:p>
            <a:pPr marL="171450" indent="-171450" algn="just" fontAlgn="auto">
              <a:lnSpc>
                <a:spcPct val="150000"/>
              </a:lnSpc>
              <a:buFont typeface="Wingdings" panose="05000000000000000000" pitchFamily="2" charset="2"/>
              <a:buChar char="n"/>
            </a:pPr>
            <a:r>
              <a:rPr sz="1400" b="1" dirty="0" err="1">
                <a:sym typeface="Arial" panose="020B0604020202020204" pitchFamily="34" charset="0"/>
              </a:rPr>
              <a:t>与数据服务机构进行合作</a:t>
            </a:r>
            <a:endParaRPr lang="en-US" altLang="zh-CN" sz="1400" b="1" dirty="0">
              <a:sym typeface="Arial" panose="020B0604020202020204" pitchFamily="34" charset="0"/>
            </a:endParaRPr>
          </a:p>
          <a:p>
            <a:pPr algn="just" fontAlgn="auto">
              <a:lnSpc>
                <a:spcPts val="1320"/>
              </a:lnSpc>
            </a:pPr>
            <a:endParaRPr sz="1200" b="1" dirty="0">
              <a:sym typeface="Arial" panose="020B0604020202020204" pitchFamily="34" charset="0"/>
            </a:endParaRPr>
          </a:p>
          <a:p>
            <a:pPr marL="628650" lvl="1" indent="-171450" algn="just">
              <a:lnSpc>
                <a:spcPct val="150000"/>
              </a:lnSpc>
              <a:buFont typeface="Wingdings" panose="05000000000000000000" pitchFamily="2" charset="2"/>
              <a:buChar char="p"/>
            </a:pPr>
            <a:r>
              <a:rPr sz="1200" dirty="0">
                <a:sym typeface="Arial" panose="020B0604020202020204" pitchFamily="34" charset="0"/>
              </a:rPr>
              <a:t>数据服务机构通常具备规范的数据共享和交易渠道，人们可以在平台上快速、明确地获取自己所需要的数据。而对于企业生产经营数据或学科研究数据等保密性要求较高的数据，也可以通过与企业或研究机构合作，使用特定系统接口等相关方式采集数据</a:t>
            </a:r>
            <a:endParaRPr sz="1200" dirty="0"/>
          </a:p>
          <a:p>
            <a:pPr algn="just" fontAlgn="auto">
              <a:lnSpc>
                <a:spcPct val="150000"/>
              </a:lnSpc>
              <a:buNone/>
            </a:pPr>
            <a:endParaRPr sz="1100" dirty="0"/>
          </a:p>
        </p:txBody>
      </p:sp>
      <p:sp>
        <p:nvSpPr>
          <p:cNvPr id="15" name="文本框 4"/>
          <p:cNvSpPr txBox="1"/>
          <p:nvPr/>
        </p:nvSpPr>
        <p:spPr>
          <a:xfrm>
            <a:off x="1782605" y="3940288"/>
            <a:ext cx="4333323" cy="2719847"/>
          </a:xfrm>
          <a:prstGeom prst="rect">
            <a:avLst/>
          </a:prstGeom>
          <a:noFill/>
        </p:spPr>
        <p:txBody>
          <a:bodyPr wrap="square"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fontAlgn="auto">
              <a:lnSpc>
                <a:spcPct val="150000"/>
              </a:lnSpc>
            </a:pPr>
            <a:endParaRPr sz="1100" dirty="0">
              <a:sym typeface="Arial" panose="020B0604020202020204" pitchFamily="34" charset="0"/>
            </a:endParaRPr>
          </a:p>
          <a:p>
            <a:pPr marL="171450" indent="-171450" algn="just" fontAlgn="auto">
              <a:lnSpc>
                <a:spcPct val="150000"/>
              </a:lnSpc>
              <a:buFont typeface="Wingdings" panose="05000000000000000000" pitchFamily="2" charset="2"/>
              <a:buChar char="n"/>
            </a:pPr>
            <a:r>
              <a:rPr sz="1400" b="1" dirty="0" err="1">
                <a:sym typeface="Arial" panose="020B0604020202020204" pitchFamily="34" charset="0"/>
              </a:rPr>
              <a:t>互联网数据采集</a:t>
            </a:r>
            <a:endParaRPr lang="en-US" altLang="zh-CN" sz="1400" b="1" dirty="0">
              <a:sym typeface="Arial" panose="020B0604020202020204" pitchFamily="34" charset="0"/>
            </a:endParaRPr>
          </a:p>
          <a:p>
            <a:pPr algn="just" fontAlgn="auto">
              <a:lnSpc>
                <a:spcPts val="1320"/>
              </a:lnSpc>
            </a:pPr>
            <a:endParaRPr sz="1200" b="1" dirty="0">
              <a:sym typeface="Arial" panose="020B0604020202020204" pitchFamily="34" charset="0"/>
            </a:endParaRPr>
          </a:p>
          <a:p>
            <a:pPr marL="628650" lvl="1" indent="-171450" algn="just">
              <a:lnSpc>
                <a:spcPct val="150000"/>
              </a:lnSpc>
              <a:buFont typeface="Wingdings" panose="05000000000000000000" pitchFamily="2" charset="2"/>
              <a:buChar char="p"/>
            </a:pPr>
            <a:r>
              <a:rPr sz="1200" dirty="0">
                <a:latin typeface="+mn-ea"/>
                <a:sym typeface="Arial" panose="020B0604020202020204" pitchFamily="34" charset="0"/>
              </a:rPr>
              <a:t>通过网络爬虫或网站公开</a:t>
            </a:r>
            <a:r>
              <a:rPr sz="1200" dirty="0">
                <a:sym typeface="Arial" panose="020B0604020202020204" pitchFamily="34" charset="0"/>
              </a:rPr>
              <a:t>API等方式从网站上获取数据信息，该方法可以数据从网页中抽取出来，将其存储为统一的本地数据文件，它支持图片、音频、视频等文件或附件的采集，附件与正文可以自动关联。除了网站中包含的内容之外，还可以使用DPI或DFI等带宽管理技术实现对网络流量的采集</a:t>
            </a:r>
          </a:p>
          <a:p>
            <a:pPr algn="just" fontAlgn="auto">
              <a:lnSpc>
                <a:spcPct val="150000"/>
              </a:lnSpc>
            </a:pPr>
            <a:endParaRPr sz="1100" dirty="0"/>
          </a:p>
        </p:txBody>
      </p:sp>
    </p:spTree>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矩形 74"/>
          <p:cNvSpPr/>
          <p:nvPr/>
        </p:nvSpPr>
        <p:spPr>
          <a:xfrm>
            <a:off x="5351554" y="4702357"/>
            <a:ext cx="4806168" cy="75837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8" name="矩形 67"/>
          <p:cNvSpPr/>
          <p:nvPr/>
        </p:nvSpPr>
        <p:spPr>
          <a:xfrm>
            <a:off x="5271698" y="3492249"/>
            <a:ext cx="4806168" cy="758379"/>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4" name="矩形 53"/>
          <p:cNvSpPr/>
          <p:nvPr/>
        </p:nvSpPr>
        <p:spPr>
          <a:xfrm>
            <a:off x="5236912" y="2285389"/>
            <a:ext cx="4806168" cy="75837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2" name="矩形 1"/>
          <p:cNvSpPr/>
          <p:nvPr/>
        </p:nvSpPr>
        <p:spPr>
          <a:xfrm>
            <a:off x="5236912" y="1193257"/>
            <a:ext cx="4806168" cy="75837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pic>
        <p:nvPicPr>
          <p:cNvPr id="169" name="Picture 168"/>
          <p:cNvPicPr>
            <a:picLocks noChangeAspect="1"/>
          </p:cNvPicPr>
          <p:nvPr/>
        </p:nvPicPr>
        <p:blipFill>
          <a:blip r:embed="rId3">
            <a:alphaModFix amt="4000"/>
          </a:blip>
          <a:stretch>
            <a:fillRect/>
          </a:stretch>
        </p:blipFill>
        <p:spPr>
          <a:xfrm>
            <a:off x="6367635" y="17543"/>
            <a:ext cx="7166113" cy="7166113"/>
          </a:xfrm>
          <a:prstGeom prst="rect">
            <a:avLst/>
          </a:prstGeom>
        </p:spPr>
      </p:pic>
      <p:pic>
        <p:nvPicPr>
          <p:cNvPr id="136" name="Picture 135"/>
          <p:cNvPicPr>
            <a:picLocks noChangeAspect="1"/>
          </p:cNvPicPr>
          <p:nvPr/>
        </p:nvPicPr>
        <p:blipFill>
          <a:blip r:embed="rId4"/>
          <a:stretch>
            <a:fillRect/>
          </a:stretch>
        </p:blipFill>
        <p:spPr>
          <a:xfrm rot="5400000">
            <a:off x="-1152997" y="1166249"/>
            <a:ext cx="6858000" cy="4552006"/>
          </a:xfrm>
          <a:prstGeom prst="rect">
            <a:avLst/>
          </a:prstGeom>
        </p:spPr>
      </p:pic>
      <p:sp>
        <p:nvSpPr>
          <p:cNvPr id="137" name="Rectangle 136"/>
          <p:cNvSpPr/>
          <p:nvPr/>
        </p:nvSpPr>
        <p:spPr>
          <a:xfrm>
            <a:off x="0" y="0"/>
            <a:ext cx="4552006" cy="6858000"/>
          </a:xfrm>
          <a:prstGeom prst="rect">
            <a:avLst/>
          </a:prstGeom>
          <a:solidFill>
            <a:srgbClr val="0064B8">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200" dirty="0">
              <a:latin typeface="微软雅黑" panose="020B0503020204020204" pitchFamily="34" charset="-122"/>
              <a:ea typeface="微软雅黑" panose="020B0503020204020204" pitchFamily="34" charset="-122"/>
            </a:endParaRPr>
          </a:p>
        </p:txBody>
      </p:sp>
      <p:sp>
        <p:nvSpPr>
          <p:cNvPr id="39" name="矩形 78"/>
          <p:cNvSpPr/>
          <p:nvPr/>
        </p:nvSpPr>
        <p:spPr>
          <a:xfrm>
            <a:off x="5351554" y="1556783"/>
            <a:ext cx="602729" cy="22084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srgbClr val="0064B8"/>
              </a:solidFill>
              <a:latin typeface="Arial" panose="020B0604020202020204" pitchFamily="34" charset="0"/>
              <a:cs typeface="Arial" panose="020B0604020202020204" pitchFamily="34" charset="0"/>
            </a:endParaRPr>
          </a:p>
        </p:txBody>
      </p:sp>
      <p:grpSp>
        <p:nvGrpSpPr>
          <p:cNvPr id="138" name="组合 37"/>
          <p:cNvGrpSpPr/>
          <p:nvPr/>
        </p:nvGrpSpPr>
        <p:grpSpPr>
          <a:xfrm>
            <a:off x="5208257" y="1167330"/>
            <a:ext cx="4674974" cy="727051"/>
            <a:chOff x="4951741" y="2055020"/>
            <a:chExt cx="2896302" cy="768430"/>
          </a:xfrm>
        </p:grpSpPr>
        <p:sp>
          <p:nvSpPr>
            <p:cNvPr id="38" name="文本框 21"/>
            <p:cNvSpPr txBox="1"/>
            <p:nvPr/>
          </p:nvSpPr>
          <p:spPr>
            <a:xfrm>
              <a:off x="4951741" y="2158184"/>
              <a:ext cx="587123" cy="553998"/>
            </a:xfrm>
            <a:prstGeom prst="rect">
              <a:avLst/>
            </a:prstGeom>
            <a:noFill/>
            <a:ln>
              <a:noFill/>
            </a:ln>
          </p:spPr>
          <p:txBody>
            <a:bodyPr wrap="square" lIns="0" tIns="0" rIns="0" bIns="0" rtlCol="0" anchor="ctr" anchorCtr="0">
              <a:spAutoFit/>
            </a:bodyPr>
            <a:lstStyle/>
            <a:p>
              <a:pPr algn="ctr"/>
              <a:r>
                <a:rPr lang="en-US" altLang="zh-CN" sz="3600" dirty="0">
                  <a:solidFill>
                    <a:srgbClr val="0064B8"/>
                  </a:solidFill>
                  <a:latin typeface="Arial" panose="020B0604020202020204" pitchFamily="34" charset="0"/>
                  <a:cs typeface="Arial" panose="020B0604020202020204" pitchFamily="34" charset="0"/>
                </a:rPr>
                <a:t>01</a:t>
              </a:r>
              <a:endParaRPr lang="zh-CN" altLang="en-US" sz="3600" dirty="0">
                <a:solidFill>
                  <a:srgbClr val="0064B8"/>
                </a:solidFill>
                <a:latin typeface="Arial" panose="020B0604020202020204" pitchFamily="34" charset="0"/>
                <a:cs typeface="Arial" panose="020B0604020202020204" pitchFamily="34" charset="0"/>
              </a:endParaRPr>
            </a:p>
          </p:txBody>
        </p:sp>
        <p:grpSp>
          <p:nvGrpSpPr>
            <p:cNvPr id="140" name="组合 35"/>
            <p:cNvGrpSpPr/>
            <p:nvPr/>
          </p:nvGrpSpPr>
          <p:grpSpPr>
            <a:xfrm>
              <a:off x="5485480" y="2055020"/>
              <a:ext cx="2362563" cy="768430"/>
              <a:chOff x="5609305" y="2026445"/>
              <a:chExt cx="2362563" cy="768430"/>
            </a:xfrm>
          </p:grpSpPr>
          <p:sp>
            <p:nvSpPr>
              <p:cNvPr id="141" name="文本框 30"/>
              <p:cNvSpPr txBox="1"/>
              <p:nvPr/>
            </p:nvSpPr>
            <p:spPr>
              <a:xfrm>
                <a:off x="5609305" y="2026445"/>
                <a:ext cx="2362563" cy="461665"/>
              </a:xfrm>
              <a:prstGeom prst="rect">
                <a:avLst/>
              </a:prstGeom>
              <a:noFill/>
            </p:spPr>
            <p:txBody>
              <a:bodyPr wrap="square" rtlCol="0">
                <a:spAutoFit/>
              </a:bodyPr>
              <a:lstStyle/>
              <a:p>
                <a:r>
                  <a:rPr lang="zh-CN" altLang="en-US" sz="2400" b="1" spc="50" dirty="0">
                    <a:solidFill>
                      <a:srgbClr val="0064B8"/>
                    </a:solidFill>
                    <a:latin typeface="Arial" panose="020B0604020202020204" pitchFamily="34" charset="0"/>
                    <a:cs typeface="Arial" panose="020B0604020202020204" pitchFamily="34" charset="0"/>
                  </a:rPr>
                  <a:t>大数据概念与意义</a:t>
                </a:r>
              </a:p>
            </p:txBody>
          </p:sp>
          <p:sp>
            <p:nvSpPr>
              <p:cNvPr id="142" name="文本框 32"/>
              <p:cNvSpPr txBox="1"/>
              <p:nvPr/>
            </p:nvSpPr>
            <p:spPr>
              <a:xfrm>
                <a:off x="5641736" y="2456321"/>
                <a:ext cx="887927" cy="338554"/>
              </a:xfrm>
              <a:prstGeom prst="rect">
                <a:avLst/>
              </a:prstGeom>
              <a:noFill/>
            </p:spPr>
            <p:txBody>
              <a:bodyPr wrap="none" rtlCol="0">
                <a:spAutoFit/>
              </a:bodyPr>
              <a:lstStyle/>
              <a:p>
                <a:r>
                  <a:rPr lang="en-US" altLang="zh-CN" sz="1600" spc="100" dirty="0">
                    <a:solidFill>
                      <a:srgbClr val="0064B8"/>
                    </a:solidFill>
                    <a:latin typeface="Arial" panose="020B0604020202020204" pitchFamily="34" charset="0"/>
                    <a:cs typeface="Arial" panose="020B0604020202020204" pitchFamily="34" charset="0"/>
                  </a:rPr>
                  <a:t>Background</a:t>
                </a:r>
                <a:endParaRPr lang="zh-CN" altLang="en-US" sz="1600" spc="100" dirty="0">
                  <a:solidFill>
                    <a:srgbClr val="0064B8"/>
                  </a:solidFill>
                  <a:latin typeface="Arial" panose="020B0604020202020204" pitchFamily="34" charset="0"/>
                  <a:cs typeface="Arial" panose="020B0604020202020204" pitchFamily="34" charset="0"/>
                </a:endParaRPr>
              </a:p>
            </p:txBody>
          </p:sp>
        </p:grpSp>
      </p:grpSp>
      <p:sp>
        <p:nvSpPr>
          <p:cNvPr id="166" name="文本框 7"/>
          <p:cNvSpPr txBox="1"/>
          <p:nvPr/>
        </p:nvSpPr>
        <p:spPr>
          <a:xfrm>
            <a:off x="395965" y="2311946"/>
            <a:ext cx="3819830" cy="707886"/>
          </a:xfrm>
          <a:prstGeom prst="rect">
            <a:avLst/>
          </a:prstGeom>
          <a:noFill/>
        </p:spPr>
        <p:txBody>
          <a:bodyPr wrap="square" rtlCol="0">
            <a:spAutoFit/>
          </a:bodyPr>
          <a:lstStyle/>
          <a:p>
            <a:pPr algn="dist"/>
            <a:r>
              <a:rPr lang="zh-CN" altLang="en-US" sz="4000" b="1" spc="50" dirty="0">
                <a:solidFill>
                  <a:schemeClr val="bg1"/>
                </a:solidFill>
                <a:latin typeface="+mj-ea"/>
                <a:ea typeface="+mj-ea"/>
              </a:rPr>
              <a:t>大数据概述</a:t>
            </a:r>
          </a:p>
        </p:txBody>
      </p:sp>
      <p:sp>
        <p:nvSpPr>
          <p:cNvPr id="167" name="文本框 6"/>
          <p:cNvSpPr txBox="1"/>
          <p:nvPr/>
        </p:nvSpPr>
        <p:spPr>
          <a:xfrm>
            <a:off x="1372933" y="3767264"/>
            <a:ext cx="1649811" cy="400110"/>
          </a:xfrm>
          <a:prstGeom prst="rect">
            <a:avLst/>
          </a:prstGeom>
          <a:noFill/>
        </p:spPr>
        <p:txBody>
          <a:bodyPr wrap="none" rtlCol="0">
            <a:spAutoFit/>
          </a:bodyPr>
          <a:lstStyle/>
          <a:p>
            <a:r>
              <a:rPr lang="en-US" altLang="zh-CN" sz="2000" spc="50" dirty="0">
                <a:solidFill>
                  <a:schemeClr val="bg1"/>
                </a:solidFill>
                <a:latin typeface="+mj-ea"/>
                <a:ea typeface="+mj-ea"/>
              </a:rPr>
              <a:t>CONTENTS</a:t>
            </a:r>
            <a:endParaRPr lang="zh-CN" altLang="en-US" sz="2000" spc="50" dirty="0">
              <a:solidFill>
                <a:schemeClr val="bg1"/>
              </a:solidFill>
              <a:latin typeface="+mj-ea"/>
              <a:ea typeface="+mj-ea"/>
            </a:endParaRPr>
          </a:p>
        </p:txBody>
      </p:sp>
      <p:sp>
        <p:nvSpPr>
          <p:cNvPr id="55" name="矩形 78"/>
          <p:cNvSpPr/>
          <p:nvPr/>
        </p:nvSpPr>
        <p:spPr>
          <a:xfrm>
            <a:off x="5374604" y="2648915"/>
            <a:ext cx="602729" cy="22084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srgbClr val="0064B8"/>
              </a:solidFill>
              <a:latin typeface="Arial" panose="020B0604020202020204" pitchFamily="34" charset="0"/>
              <a:cs typeface="Arial" panose="020B0604020202020204" pitchFamily="34" charset="0"/>
            </a:endParaRPr>
          </a:p>
        </p:txBody>
      </p:sp>
      <p:grpSp>
        <p:nvGrpSpPr>
          <p:cNvPr id="56" name="组合 37"/>
          <p:cNvGrpSpPr/>
          <p:nvPr/>
        </p:nvGrpSpPr>
        <p:grpSpPr>
          <a:xfrm>
            <a:off x="5236912" y="2226957"/>
            <a:ext cx="4693041" cy="703635"/>
            <a:chOff x="4931740" y="2099037"/>
            <a:chExt cx="2907495" cy="743682"/>
          </a:xfrm>
        </p:grpSpPr>
        <p:sp>
          <p:nvSpPr>
            <p:cNvPr id="57" name="文本框 21"/>
            <p:cNvSpPr txBox="1"/>
            <p:nvPr/>
          </p:nvSpPr>
          <p:spPr>
            <a:xfrm>
              <a:off x="4931740" y="2157956"/>
              <a:ext cx="587123" cy="585528"/>
            </a:xfrm>
            <a:prstGeom prst="rect">
              <a:avLst/>
            </a:prstGeom>
            <a:noFill/>
            <a:ln>
              <a:noFill/>
            </a:ln>
          </p:spPr>
          <p:txBody>
            <a:bodyPr wrap="square" lIns="0" tIns="0" rIns="0" bIns="0" rtlCol="0" anchor="ctr" anchorCtr="0">
              <a:spAutoFit/>
            </a:bodyPr>
            <a:lstStyle/>
            <a:p>
              <a:pPr algn="ctr"/>
              <a:r>
                <a:rPr lang="en-US" altLang="zh-CN" sz="3600" dirty="0">
                  <a:solidFill>
                    <a:srgbClr val="0064B8"/>
                  </a:solidFill>
                  <a:latin typeface="Arial" panose="020B0604020202020204" pitchFamily="34" charset="0"/>
                  <a:cs typeface="Arial" panose="020B0604020202020204" pitchFamily="34" charset="0"/>
                </a:rPr>
                <a:t>02</a:t>
              </a:r>
              <a:endParaRPr lang="zh-CN" altLang="en-US" sz="3600" dirty="0">
                <a:solidFill>
                  <a:srgbClr val="0064B8"/>
                </a:solidFill>
                <a:latin typeface="Arial" panose="020B0604020202020204" pitchFamily="34" charset="0"/>
                <a:cs typeface="Arial" panose="020B0604020202020204" pitchFamily="34" charset="0"/>
              </a:endParaRPr>
            </a:p>
          </p:txBody>
        </p:sp>
        <p:grpSp>
          <p:nvGrpSpPr>
            <p:cNvPr id="58" name="组合 35"/>
            <p:cNvGrpSpPr/>
            <p:nvPr/>
          </p:nvGrpSpPr>
          <p:grpSpPr>
            <a:xfrm>
              <a:off x="5476672" y="2099037"/>
              <a:ext cx="2362563" cy="743682"/>
              <a:chOff x="5600497" y="2070462"/>
              <a:chExt cx="2362563" cy="743682"/>
            </a:xfrm>
          </p:grpSpPr>
          <p:sp>
            <p:nvSpPr>
              <p:cNvPr id="59" name="文本框 30"/>
              <p:cNvSpPr txBox="1"/>
              <p:nvPr/>
            </p:nvSpPr>
            <p:spPr>
              <a:xfrm>
                <a:off x="5600497" y="2070462"/>
                <a:ext cx="2362563" cy="487940"/>
              </a:xfrm>
              <a:prstGeom prst="rect">
                <a:avLst/>
              </a:prstGeom>
              <a:noFill/>
            </p:spPr>
            <p:txBody>
              <a:bodyPr wrap="square" rtlCol="0">
                <a:spAutoFit/>
              </a:bodyPr>
              <a:lstStyle/>
              <a:p>
                <a:r>
                  <a:rPr lang="zh-CN" altLang="en-US" sz="2400" b="1" spc="50" dirty="0">
                    <a:solidFill>
                      <a:srgbClr val="0064B8"/>
                    </a:solidFill>
                    <a:latin typeface="Arial" panose="020B0604020202020204" pitchFamily="34" charset="0"/>
                    <a:cs typeface="Arial" panose="020B0604020202020204" pitchFamily="34" charset="0"/>
                  </a:rPr>
                  <a:t>大数据的来源</a:t>
                </a:r>
              </a:p>
            </p:txBody>
          </p:sp>
          <p:sp>
            <p:nvSpPr>
              <p:cNvPr id="60" name="文本框 32"/>
              <p:cNvSpPr txBox="1"/>
              <p:nvPr/>
            </p:nvSpPr>
            <p:spPr>
              <a:xfrm>
                <a:off x="5641736" y="2456321"/>
                <a:ext cx="500729" cy="357823"/>
              </a:xfrm>
              <a:prstGeom prst="rect">
                <a:avLst/>
              </a:prstGeom>
              <a:noFill/>
            </p:spPr>
            <p:txBody>
              <a:bodyPr wrap="none" rtlCol="0">
                <a:spAutoFit/>
              </a:bodyPr>
              <a:lstStyle/>
              <a:p>
                <a:r>
                  <a:rPr lang="en-US" altLang="zh-CN" sz="1600" spc="100" dirty="0">
                    <a:solidFill>
                      <a:srgbClr val="0064B8"/>
                    </a:solidFill>
                    <a:latin typeface="Arial" panose="020B0604020202020204" pitchFamily="34" charset="0"/>
                    <a:cs typeface="Arial" panose="020B0604020202020204" pitchFamily="34" charset="0"/>
                  </a:rPr>
                  <a:t>Origin</a:t>
                </a:r>
                <a:endParaRPr lang="zh-CN" altLang="en-US" sz="1600" spc="100" dirty="0">
                  <a:solidFill>
                    <a:srgbClr val="0064B8"/>
                  </a:solidFill>
                  <a:latin typeface="Arial" panose="020B0604020202020204" pitchFamily="34" charset="0"/>
                  <a:cs typeface="Arial" panose="020B0604020202020204" pitchFamily="34" charset="0"/>
                </a:endParaRPr>
              </a:p>
            </p:txBody>
          </p:sp>
        </p:grpSp>
      </p:grpSp>
      <p:sp>
        <p:nvSpPr>
          <p:cNvPr id="69" name="矩形 78"/>
          <p:cNvSpPr/>
          <p:nvPr/>
        </p:nvSpPr>
        <p:spPr>
          <a:xfrm>
            <a:off x="5409390" y="3855775"/>
            <a:ext cx="602729" cy="22084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srgbClr val="0064B8"/>
              </a:solidFill>
              <a:latin typeface="Arial" panose="020B0604020202020204" pitchFamily="34" charset="0"/>
              <a:cs typeface="Arial" panose="020B0604020202020204" pitchFamily="34" charset="0"/>
            </a:endParaRPr>
          </a:p>
        </p:txBody>
      </p:sp>
      <p:grpSp>
        <p:nvGrpSpPr>
          <p:cNvPr id="70" name="组合 37"/>
          <p:cNvGrpSpPr/>
          <p:nvPr/>
        </p:nvGrpSpPr>
        <p:grpSpPr>
          <a:xfrm>
            <a:off x="5257650" y="3459183"/>
            <a:ext cx="4693041" cy="703634"/>
            <a:chOff x="4931740" y="2099038"/>
            <a:chExt cx="2907495" cy="743681"/>
          </a:xfrm>
        </p:grpSpPr>
        <p:sp>
          <p:nvSpPr>
            <p:cNvPr id="71" name="文本框 21"/>
            <p:cNvSpPr txBox="1"/>
            <p:nvPr/>
          </p:nvSpPr>
          <p:spPr>
            <a:xfrm>
              <a:off x="4931740" y="2157956"/>
              <a:ext cx="587123" cy="585528"/>
            </a:xfrm>
            <a:prstGeom prst="rect">
              <a:avLst/>
            </a:prstGeom>
            <a:noFill/>
            <a:ln>
              <a:noFill/>
            </a:ln>
          </p:spPr>
          <p:txBody>
            <a:bodyPr wrap="square" lIns="0" tIns="0" rIns="0" bIns="0" rtlCol="0" anchor="ctr" anchorCtr="0">
              <a:spAutoFit/>
            </a:bodyPr>
            <a:lstStyle/>
            <a:p>
              <a:pPr algn="ctr"/>
              <a:r>
                <a:rPr lang="en-US" altLang="zh-CN" sz="3600" dirty="0">
                  <a:solidFill>
                    <a:srgbClr val="0064B8"/>
                  </a:solidFill>
                  <a:latin typeface="Arial" panose="020B0604020202020204" pitchFamily="34" charset="0"/>
                  <a:cs typeface="Arial" panose="020B0604020202020204" pitchFamily="34" charset="0"/>
                </a:rPr>
                <a:t>03</a:t>
              </a:r>
              <a:endParaRPr lang="zh-CN" altLang="en-US" sz="3600" dirty="0">
                <a:solidFill>
                  <a:srgbClr val="0064B8"/>
                </a:solidFill>
                <a:latin typeface="Arial" panose="020B0604020202020204" pitchFamily="34" charset="0"/>
                <a:cs typeface="Arial" panose="020B0604020202020204" pitchFamily="34" charset="0"/>
              </a:endParaRPr>
            </a:p>
          </p:txBody>
        </p:sp>
        <p:grpSp>
          <p:nvGrpSpPr>
            <p:cNvPr id="72" name="组合 35"/>
            <p:cNvGrpSpPr/>
            <p:nvPr/>
          </p:nvGrpSpPr>
          <p:grpSpPr>
            <a:xfrm>
              <a:off x="5476672" y="2099038"/>
              <a:ext cx="2362563" cy="743681"/>
              <a:chOff x="5600497" y="2070463"/>
              <a:chExt cx="2362563" cy="743681"/>
            </a:xfrm>
          </p:grpSpPr>
          <p:sp>
            <p:nvSpPr>
              <p:cNvPr id="73" name="文本框 30"/>
              <p:cNvSpPr txBox="1"/>
              <p:nvPr/>
            </p:nvSpPr>
            <p:spPr>
              <a:xfrm>
                <a:off x="5600497" y="2070463"/>
                <a:ext cx="2362563" cy="487941"/>
              </a:xfrm>
              <a:prstGeom prst="rect">
                <a:avLst/>
              </a:prstGeom>
              <a:noFill/>
            </p:spPr>
            <p:txBody>
              <a:bodyPr wrap="square" rtlCol="0">
                <a:spAutoFit/>
              </a:bodyPr>
              <a:lstStyle/>
              <a:p>
                <a:r>
                  <a:rPr lang="zh-CN" altLang="en-US" sz="2400" b="1" spc="50" dirty="0">
                    <a:solidFill>
                      <a:srgbClr val="0064B8"/>
                    </a:solidFill>
                    <a:latin typeface="Arial" panose="020B0604020202020204" pitchFamily="34" charset="0"/>
                    <a:cs typeface="Arial" panose="020B0604020202020204" pitchFamily="34" charset="0"/>
                  </a:rPr>
                  <a:t>大数据的应用</a:t>
                </a:r>
              </a:p>
            </p:txBody>
          </p:sp>
          <p:sp>
            <p:nvSpPr>
              <p:cNvPr id="74" name="文本框 32"/>
              <p:cNvSpPr txBox="1"/>
              <p:nvPr/>
            </p:nvSpPr>
            <p:spPr>
              <a:xfrm>
                <a:off x="5641736" y="2456321"/>
                <a:ext cx="821504" cy="357823"/>
              </a:xfrm>
              <a:prstGeom prst="rect">
                <a:avLst/>
              </a:prstGeom>
              <a:noFill/>
            </p:spPr>
            <p:txBody>
              <a:bodyPr wrap="none" rtlCol="0">
                <a:spAutoFit/>
              </a:bodyPr>
              <a:lstStyle/>
              <a:p>
                <a:r>
                  <a:rPr lang="en-US" altLang="zh-CN" sz="1600" spc="100" dirty="0">
                    <a:solidFill>
                      <a:srgbClr val="0064B8"/>
                    </a:solidFill>
                    <a:latin typeface="Arial" panose="020B0604020202020204" pitchFamily="34" charset="0"/>
                    <a:cs typeface="Arial" panose="020B0604020202020204" pitchFamily="34" charset="0"/>
                  </a:rPr>
                  <a:t>Application</a:t>
                </a:r>
                <a:endParaRPr lang="zh-CN" altLang="en-US" sz="1600" spc="100" dirty="0">
                  <a:solidFill>
                    <a:srgbClr val="0064B8"/>
                  </a:solidFill>
                  <a:latin typeface="Arial" panose="020B0604020202020204" pitchFamily="34" charset="0"/>
                  <a:cs typeface="Arial" panose="020B0604020202020204" pitchFamily="34" charset="0"/>
                </a:endParaRPr>
              </a:p>
            </p:txBody>
          </p:sp>
        </p:grpSp>
      </p:grpSp>
      <p:sp>
        <p:nvSpPr>
          <p:cNvPr id="76" name="矩形 78"/>
          <p:cNvSpPr/>
          <p:nvPr/>
        </p:nvSpPr>
        <p:spPr>
          <a:xfrm>
            <a:off x="5489246" y="5065883"/>
            <a:ext cx="602729" cy="22084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srgbClr val="0064B8"/>
              </a:solidFill>
              <a:latin typeface="Arial" panose="020B0604020202020204" pitchFamily="34" charset="0"/>
              <a:cs typeface="Arial" panose="020B0604020202020204" pitchFamily="34" charset="0"/>
            </a:endParaRPr>
          </a:p>
        </p:txBody>
      </p:sp>
      <p:grpSp>
        <p:nvGrpSpPr>
          <p:cNvPr id="77" name="组合 37"/>
          <p:cNvGrpSpPr/>
          <p:nvPr/>
        </p:nvGrpSpPr>
        <p:grpSpPr>
          <a:xfrm>
            <a:off x="5328261" y="4691992"/>
            <a:ext cx="4693042" cy="703635"/>
            <a:chOff x="4931740" y="2099037"/>
            <a:chExt cx="2907496" cy="743682"/>
          </a:xfrm>
        </p:grpSpPr>
        <p:sp>
          <p:nvSpPr>
            <p:cNvPr id="78" name="文本框 21"/>
            <p:cNvSpPr txBox="1"/>
            <p:nvPr/>
          </p:nvSpPr>
          <p:spPr>
            <a:xfrm>
              <a:off x="4931740" y="2157956"/>
              <a:ext cx="587123" cy="585528"/>
            </a:xfrm>
            <a:prstGeom prst="rect">
              <a:avLst/>
            </a:prstGeom>
            <a:noFill/>
            <a:ln>
              <a:noFill/>
            </a:ln>
          </p:spPr>
          <p:txBody>
            <a:bodyPr wrap="square" lIns="0" tIns="0" rIns="0" bIns="0" rtlCol="0" anchor="ctr" anchorCtr="0">
              <a:spAutoFit/>
            </a:bodyPr>
            <a:lstStyle/>
            <a:p>
              <a:pPr algn="ctr"/>
              <a:r>
                <a:rPr lang="en-US" altLang="zh-CN" sz="3600" dirty="0">
                  <a:solidFill>
                    <a:srgbClr val="0064B8"/>
                  </a:solidFill>
                  <a:latin typeface="Arial" panose="020B0604020202020204" pitchFamily="34" charset="0"/>
                  <a:cs typeface="Arial" panose="020B0604020202020204" pitchFamily="34" charset="0"/>
                </a:rPr>
                <a:t>04</a:t>
              </a:r>
              <a:endParaRPr lang="zh-CN" altLang="en-US" sz="3600" dirty="0">
                <a:solidFill>
                  <a:srgbClr val="0064B8"/>
                </a:solidFill>
                <a:latin typeface="Arial" panose="020B0604020202020204" pitchFamily="34" charset="0"/>
                <a:cs typeface="Arial" panose="020B0604020202020204" pitchFamily="34" charset="0"/>
              </a:endParaRPr>
            </a:p>
          </p:txBody>
        </p:sp>
        <p:grpSp>
          <p:nvGrpSpPr>
            <p:cNvPr id="79" name="组合 35"/>
            <p:cNvGrpSpPr/>
            <p:nvPr/>
          </p:nvGrpSpPr>
          <p:grpSpPr>
            <a:xfrm>
              <a:off x="5476673" y="2099037"/>
              <a:ext cx="2362563" cy="743682"/>
              <a:chOff x="5600498" y="2070462"/>
              <a:chExt cx="2362563" cy="743682"/>
            </a:xfrm>
          </p:grpSpPr>
          <p:sp>
            <p:nvSpPr>
              <p:cNvPr id="80" name="文本框 30"/>
              <p:cNvSpPr txBox="1"/>
              <p:nvPr/>
            </p:nvSpPr>
            <p:spPr>
              <a:xfrm>
                <a:off x="5600498" y="2070462"/>
                <a:ext cx="2362563" cy="487940"/>
              </a:xfrm>
              <a:prstGeom prst="rect">
                <a:avLst/>
              </a:prstGeom>
              <a:noFill/>
            </p:spPr>
            <p:txBody>
              <a:bodyPr wrap="square" rtlCol="0">
                <a:spAutoFit/>
              </a:bodyPr>
              <a:lstStyle/>
              <a:p>
                <a:r>
                  <a:rPr lang="zh-CN" altLang="en-US" sz="2400" b="1" spc="50" dirty="0">
                    <a:solidFill>
                      <a:srgbClr val="0064B8"/>
                    </a:solidFill>
                    <a:latin typeface="Arial" panose="020B0604020202020204" pitchFamily="34" charset="0"/>
                    <a:cs typeface="Arial" panose="020B0604020202020204" pitchFamily="34" charset="0"/>
                  </a:rPr>
                  <a:t>大数据的处理方法</a:t>
                </a:r>
              </a:p>
            </p:txBody>
          </p:sp>
          <p:sp>
            <p:nvSpPr>
              <p:cNvPr id="81" name="文本框 32"/>
              <p:cNvSpPr txBox="1"/>
              <p:nvPr/>
            </p:nvSpPr>
            <p:spPr>
              <a:xfrm>
                <a:off x="5641736" y="2456321"/>
                <a:ext cx="1144266" cy="357823"/>
              </a:xfrm>
              <a:prstGeom prst="rect">
                <a:avLst/>
              </a:prstGeom>
              <a:noFill/>
            </p:spPr>
            <p:txBody>
              <a:bodyPr wrap="none" rtlCol="0">
                <a:spAutoFit/>
              </a:bodyPr>
              <a:lstStyle/>
              <a:p>
                <a:r>
                  <a:rPr lang="en-US" altLang="zh-CN" sz="1600" spc="100" dirty="0">
                    <a:solidFill>
                      <a:srgbClr val="0064B8"/>
                    </a:solidFill>
                    <a:latin typeface="Arial" panose="020B0604020202020204" pitchFamily="34" charset="0"/>
                    <a:cs typeface="Arial" panose="020B0604020202020204" pitchFamily="34" charset="0"/>
                  </a:rPr>
                  <a:t>Processing data</a:t>
                </a:r>
                <a:endParaRPr lang="zh-CN" altLang="en-US" sz="1600" spc="100" dirty="0">
                  <a:solidFill>
                    <a:srgbClr val="0064B8"/>
                  </a:solidFill>
                  <a:latin typeface="Arial" panose="020B0604020202020204" pitchFamily="34" charset="0"/>
                  <a:cs typeface="Arial" panose="020B0604020202020204" pitchFamily="34" charset="0"/>
                </a:endParaRPr>
              </a:p>
            </p:txBody>
          </p:sp>
        </p:grpSp>
      </p:grpSp>
    </p:spTree>
  </p:cSld>
  <p:clrMapOvr>
    <a:masterClrMapping/>
  </p:clrMapOvr>
  <mc:AlternateContent xmlns:mc="http://schemas.openxmlformats.org/markup-compatibility/2006" xmlns:p14="http://schemas.microsoft.com/office/powerpoint/2010/main">
    <mc:Choice Requires="p14">
      <p:transition spd="med" p14:dur="700" advTm="6623">
        <p:fade/>
      </p:transition>
    </mc:Choice>
    <mc:Fallback xmlns="">
      <p:transition spd="med" advTm="6623">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altLang="zh-CN" dirty="0"/>
              <a:t> 3 </a:t>
            </a:r>
            <a:r>
              <a:rPr lang="zh-CN" altLang="en-US" dirty="0"/>
              <a:t>大数据应用</a:t>
            </a:r>
          </a:p>
        </p:txBody>
      </p:sp>
      <p:sp>
        <p:nvSpPr>
          <p:cNvPr id="3" name="Content Placeholder 2"/>
          <p:cNvSpPr>
            <a:spLocks noGrp="1"/>
          </p:cNvSpPr>
          <p:nvPr>
            <p:ph sz="quarter" idx="13"/>
          </p:nvPr>
        </p:nvSpPr>
        <p:spPr/>
        <p:txBody>
          <a:bodyPr/>
          <a:lstStyle/>
          <a:p>
            <a:r>
              <a:rPr lang="en-US" altLang="zh-CN" dirty="0"/>
              <a:t>3.1 </a:t>
            </a:r>
            <a:r>
              <a:rPr lang="zh-CN" altLang="en-US" dirty="0"/>
              <a:t>大数据应用场景</a:t>
            </a:r>
            <a:endParaRPr lang="en-US" dirty="0"/>
          </a:p>
        </p:txBody>
      </p:sp>
      <p:pic>
        <p:nvPicPr>
          <p:cNvPr id="41" name="图片 40"/>
          <p:cNvPicPr>
            <a:picLocks noChangeAspect="1"/>
          </p:cNvPicPr>
          <p:nvPr/>
        </p:nvPicPr>
        <p:blipFill>
          <a:blip r:embed="rId3"/>
          <a:stretch>
            <a:fillRect/>
          </a:stretch>
        </p:blipFill>
        <p:spPr>
          <a:xfrm>
            <a:off x="2038697" y="1806294"/>
            <a:ext cx="8298756" cy="4218534"/>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altLang="zh-CN" dirty="0"/>
              <a:t> 3 </a:t>
            </a:r>
            <a:r>
              <a:rPr lang="zh-CN" altLang="en-US" dirty="0"/>
              <a:t>大数据应用</a:t>
            </a:r>
          </a:p>
        </p:txBody>
      </p:sp>
      <p:sp>
        <p:nvSpPr>
          <p:cNvPr id="3" name="Content Placeholder 2"/>
          <p:cNvSpPr>
            <a:spLocks noGrp="1"/>
          </p:cNvSpPr>
          <p:nvPr>
            <p:ph sz="quarter" idx="13"/>
          </p:nvPr>
        </p:nvSpPr>
        <p:spPr/>
        <p:txBody>
          <a:bodyPr/>
          <a:lstStyle/>
          <a:p>
            <a:r>
              <a:rPr lang="en-US" altLang="zh-CN" dirty="0"/>
              <a:t>3.1 </a:t>
            </a:r>
            <a:r>
              <a:rPr lang="zh-CN" altLang="en-US" dirty="0"/>
              <a:t>大数据应用场景</a:t>
            </a:r>
            <a:endParaRPr lang="en-US" dirty="0"/>
          </a:p>
        </p:txBody>
      </p:sp>
      <p:pic>
        <p:nvPicPr>
          <p:cNvPr id="4"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90337" y="2065875"/>
            <a:ext cx="2703876" cy="168204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18908" y="2046118"/>
            <a:ext cx="2405022" cy="1714760"/>
          </a:xfrm>
          <a:prstGeom prst="rect">
            <a:avLst/>
          </a:prstGeom>
          <a:noFill/>
          <a:extLst>
            <a:ext uri="{909E8E84-426E-40DD-AFC4-6F175D3DCCD1}">
              <a14:hiddenFill xmlns:a14="http://schemas.microsoft.com/office/drawing/2010/main">
                <a:solidFill>
                  <a:srgbClr val="FFFFFF"/>
                </a:solidFill>
              </a14:hiddenFill>
            </a:ext>
          </a:extLst>
        </p:spPr>
      </p:pic>
      <p:grpSp>
        <p:nvGrpSpPr>
          <p:cNvPr id="6" name="组合 5"/>
          <p:cNvGrpSpPr/>
          <p:nvPr/>
        </p:nvGrpSpPr>
        <p:grpSpPr>
          <a:xfrm>
            <a:off x="1690336" y="2065875"/>
            <a:ext cx="8044194" cy="3523095"/>
            <a:chOff x="585193" y="1672292"/>
            <a:chExt cx="10813680" cy="4736037"/>
          </a:xfrm>
        </p:grpSpPr>
        <p:pic>
          <p:nvPicPr>
            <p:cNvPr id="7" name="图片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10372" y="1672292"/>
              <a:ext cx="3763395" cy="2278564"/>
            </a:xfrm>
            <a:prstGeom prst="rect">
              <a:avLst/>
            </a:prstGeom>
          </p:spPr>
        </p:pic>
        <p:pic>
          <p:nvPicPr>
            <p:cNvPr id="8" name="图片 7"/>
            <p:cNvPicPr>
              <a:picLocks noChangeAspect="1"/>
            </p:cNvPicPr>
            <p:nvPr/>
          </p:nvPicPr>
          <p:blipFill>
            <a:blip r:embed="rId6"/>
            <a:stretch>
              <a:fillRect/>
            </a:stretch>
          </p:blipFill>
          <p:spPr>
            <a:xfrm>
              <a:off x="585193" y="3992777"/>
              <a:ext cx="2578315" cy="2397833"/>
            </a:xfrm>
            <a:prstGeom prst="rect">
              <a:avLst/>
            </a:prstGeom>
          </p:spPr>
        </p:pic>
        <p:pic>
          <p:nvPicPr>
            <p:cNvPr id="9" name="图片 8"/>
            <p:cNvPicPr>
              <a:picLocks noChangeAspect="1"/>
            </p:cNvPicPr>
            <p:nvPr/>
          </p:nvPicPr>
          <p:blipFill rotWithShape="1">
            <a:blip r:embed="rId7"/>
            <a:srcRect l="5554" r="6943" b="11198"/>
            <a:stretch>
              <a:fillRect/>
            </a:stretch>
          </p:blipFill>
          <p:spPr>
            <a:xfrm>
              <a:off x="3239305" y="4000780"/>
              <a:ext cx="3439885" cy="2389830"/>
            </a:xfrm>
            <a:prstGeom prst="rect">
              <a:avLst/>
            </a:prstGeom>
          </p:spPr>
        </p:pic>
        <p:pic>
          <p:nvPicPr>
            <p:cNvPr id="10" name="图片 9"/>
            <p:cNvPicPr>
              <a:picLocks noChangeAspect="1"/>
            </p:cNvPicPr>
            <p:nvPr/>
          </p:nvPicPr>
          <p:blipFill rotWithShape="1">
            <a:blip r:embed="rId8"/>
            <a:srcRect l="7409" t="11636" r="4762"/>
            <a:stretch>
              <a:fillRect/>
            </a:stretch>
          </p:blipFill>
          <p:spPr>
            <a:xfrm>
              <a:off x="6735877" y="4000780"/>
              <a:ext cx="2416745" cy="2390311"/>
            </a:xfrm>
            <a:prstGeom prst="rect">
              <a:avLst/>
            </a:prstGeom>
          </p:spPr>
        </p:pic>
        <p:pic>
          <p:nvPicPr>
            <p:cNvPr id="11" name="图片 10"/>
            <p:cNvPicPr>
              <a:picLocks noChangeAspect="1"/>
            </p:cNvPicPr>
            <p:nvPr/>
          </p:nvPicPr>
          <p:blipFill rotWithShape="1">
            <a:blip r:embed="rId9"/>
            <a:srcRect l="15625" r="13000"/>
            <a:stretch>
              <a:fillRect/>
            </a:stretch>
          </p:blipFill>
          <p:spPr>
            <a:xfrm>
              <a:off x="9221096" y="4000780"/>
              <a:ext cx="2177777" cy="2407549"/>
            </a:xfrm>
            <a:prstGeom prst="rect">
              <a:avLst/>
            </a:prstGeom>
          </p:spPr>
        </p:pic>
      </p:grpSp>
      <p:grpSp>
        <p:nvGrpSpPr>
          <p:cNvPr id="12" name="组合 11"/>
          <p:cNvGrpSpPr/>
          <p:nvPr/>
        </p:nvGrpSpPr>
        <p:grpSpPr>
          <a:xfrm>
            <a:off x="2054315" y="2944187"/>
            <a:ext cx="1904349" cy="648885"/>
            <a:chOff x="1307154" y="2302514"/>
            <a:chExt cx="2539132" cy="865180"/>
          </a:xfrm>
        </p:grpSpPr>
        <p:sp>
          <p:nvSpPr>
            <p:cNvPr id="13" name="矩形 12"/>
            <p:cNvSpPr/>
            <p:nvPr/>
          </p:nvSpPr>
          <p:spPr>
            <a:xfrm>
              <a:off x="1307154" y="2302514"/>
              <a:ext cx="2539132" cy="865180"/>
            </a:xfrm>
            <a:prstGeom prst="rect">
              <a:avLst/>
            </a:prstGeom>
            <a:solidFill>
              <a:schemeClr val="tx1">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0">
                <a:solidFill>
                  <a:prstClr val="white"/>
                </a:solidFill>
              </a:endParaRPr>
            </a:p>
          </p:txBody>
        </p:sp>
        <p:sp>
          <p:nvSpPr>
            <p:cNvPr id="14" name="矩形 13"/>
            <p:cNvSpPr/>
            <p:nvPr/>
          </p:nvSpPr>
          <p:spPr>
            <a:xfrm>
              <a:off x="1423988" y="2361288"/>
              <a:ext cx="2324100" cy="747632"/>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0">
                <a:solidFill>
                  <a:prstClr val="white"/>
                </a:solidFill>
              </a:endParaRPr>
            </a:p>
          </p:txBody>
        </p:sp>
        <p:sp>
          <p:nvSpPr>
            <p:cNvPr id="15" name="文本框 23"/>
            <p:cNvSpPr txBox="1"/>
            <p:nvPr/>
          </p:nvSpPr>
          <p:spPr>
            <a:xfrm>
              <a:off x="1696263" y="2442717"/>
              <a:ext cx="1983039" cy="61555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400" b="1" dirty="0">
                  <a:solidFill>
                    <a:prstClr val="white"/>
                  </a:solidFill>
                </a:rPr>
                <a:t>   环境</a:t>
              </a:r>
            </a:p>
          </p:txBody>
        </p:sp>
      </p:grpSp>
      <p:grpSp>
        <p:nvGrpSpPr>
          <p:cNvPr id="16" name="组合 15"/>
          <p:cNvGrpSpPr/>
          <p:nvPr/>
        </p:nvGrpSpPr>
        <p:grpSpPr>
          <a:xfrm>
            <a:off x="4925326" y="2944187"/>
            <a:ext cx="1904349" cy="648885"/>
            <a:chOff x="1307154" y="2302514"/>
            <a:chExt cx="2539132" cy="865180"/>
          </a:xfrm>
        </p:grpSpPr>
        <p:sp>
          <p:nvSpPr>
            <p:cNvPr id="17" name="矩形 16"/>
            <p:cNvSpPr/>
            <p:nvPr/>
          </p:nvSpPr>
          <p:spPr>
            <a:xfrm>
              <a:off x="1307154" y="2302514"/>
              <a:ext cx="2539132" cy="865180"/>
            </a:xfrm>
            <a:prstGeom prst="rect">
              <a:avLst/>
            </a:prstGeom>
            <a:solidFill>
              <a:schemeClr val="tx1">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0">
                <a:solidFill>
                  <a:prstClr val="white"/>
                </a:solidFill>
              </a:endParaRPr>
            </a:p>
          </p:txBody>
        </p:sp>
        <p:sp>
          <p:nvSpPr>
            <p:cNvPr id="18" name="矩形 17"/>
            <p:cNvSpPr/>
            <p:nvPr/>
          </p:nvSpPr>
          <p:spPr>
            <a:xfrm>
              <a:off x="1423988" y="2361288"/>
              <a:ext cx="2324100" cy="747632"/>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0">
                <a:solidFill>
                  <a:prstClr val="white"/>
                </a:solidFill>
              </a:endParaRPr>
            </a:p>
          </p:txBody>
        </p:sp>
        <p:sp>
          <p:nvSpPr>
            <p:cNvPr id="19" name="文本框 34"/>
            <p:cNvSpPr txBox="1"/>
            <p:nvPr/>
          </p:nvSpPr>
          <p:spPr>
            <a:xfrm>
              <a:off x="1781957" y="2431329"/>
              <a:ext cx="1983039" cy="61555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400" b="1" dirty="0">
                  <a:solidFill>
                    <a:prstClr val="white"/>
                  </a:solidFill>
                </a:rPr>
                <a:t>教育行业</a:t>
              </a:r>
            </a:p>
          </p:txBody>
        </p:sp>
      </p:grpSp>
      <p:grpSp>
        <p:nvGrpSpPr>
          <p:cNvPr id="20" name="组合 19"/>
          <p:cNvGrpSpPr/>
          <p:nvPr/>
        </p:nvGrpSpPr>
        <p:grpSpPr>
          <a:xfrm>
            <a:off x="7581816" y="2944187"/>
            <a:ext cx="1904349" cy="648885"/>
            <a:chOff x="1307154" y="2302514"/>
            <a:chExt cx="2539132" cy="865180"/>
          </a:xfrm>
        </p:grpSpPr>
        <p:sp>
          <p:nvSpPr>
            <p:cNvPr id="21" name="矩形 20"/>
            <p:cNvSpPr/>
            <p:nvPr/>
          </p:nvSpPr>
          <p:spPr>
            <a:xfrm>
              <a:off x="1307154" y="2302514"/>
              <a:ext cx="2539132" cy="865180"/>
            </a:xfrm>
            <a:prstGeom prst="rect">
              <a:avLst/>
            </a:prstGeom>
            <a:solidFill>
              <a:schemeClr val="tx1">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0">
                <a:solidFill>
                  <a:prstClr val="white"/>
                </a:solidFill>
              </a:endParaRPr>
            </a:p>
          </p:txBody>
        </p:sp>
        <p:sp>
          <p:nvSpPr>
            <p:cNvPr id="22" name="矩形 21"/>
            <p:cNvSpPr/>
            <p:nvPr/>
          </p:nvSpPr>
          <p:spPr>
            <a:xfrm>
              <a:off x="1423988" y="2361288"/>
              <a:ext cx="2324100" cy="747632"/>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0">
                <a:solidFill>
                  <a:prstClr val="white"/>
                </a:solidFill>
              </a:endParaRPr>
            </a:p>
          </p:txBody>
        </p:sp>
        <p:sp>
          <p:nvSpPr>
            <p:cNvPr id="23" name="文本框 38"/>
            <p:cNvSpPr txBox="1"/>
            <p:nvPr/>
          </p:nvSpPr>
          <p:spPr>
            <a:xfrm>
              <a:off x="1712949" y="2431329"/>
              <a:ext cx="1983039" cy="61555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400" b="1" dirty="0">
                  <a:solidFill>
                    <a:prstClr val="white"/>
                  </a:solidFill>
                </a:rPr>
                <a:t>医疗行业</a:t>
              </a:r>
            </a:p>
          </p:txBody>
        </p:sp>
      </p:grpSp>
      <p:grpSp>
        <p:nvGrpSpPr>
          <p:cNvPr id="24" name="组合 23"/>
          <p:cNvGrpSpPr/>
          <p:nvPr/>
        </p:nvGrpSpPr>
        <p:grpSpPr>
          <a:xfrm>
            <a:off x="1703971" y="4815483"/>
            <a:ext cx="1904349" cy="648885"/>
            <a:chOff x="1307154" y="2302514"/>
            <a:chExt cx="2539132" cy="865180"/>
          </a:xfrm>
        </p:grpSpPr>
        <p:sp>
          <p:nvSpPr>
            <p:cNvPr id="25" name="矩形 24"/>
            <p:cNvSpPr/>
            <p:nvPr/>
          </p:nvSpPr>
          <p:spPr>
            <a:xfrm>
              <a:off x="1307154" y="2302514"/>
              <a:ext cx="2539132" cy="865180"/>
            </a:xfrm>
            <a:prstGeom prst="rect">
              <a:avLst/>
            </a:prstGeom>
            <a:solidFill>
              <a:schemeClr val="tx1">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0">
                <a:solidFill>
                  <a:prstClr val="white"/>
                </a:solidFill>
              </a:endParaRPr>
            </a:p>
          </p:txBody>
        </p:sp>
        <p:sp>
          <p:nvSpPr>
            <p:cNvPr id="26" name="矩形 25"/>
            <p:cNvSpPr/>
            <p:nvPr/>
          </p:nvSpPr>
          <p:spPr>
            <a:xfrm>
              <a:off x="1423988" y="2361288"/>
              <a:ext cx="2324100" cy="747632"/>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0">
                <a:solidFill>
                  <a:prstClr val="white"/>
                </a:solidFill>
              </a:endParaRPr>
            </a:p>
          </p:txBody>
        </p:sp>
        <p:sp>
          <p:nvSpPr>
            <p:cNvPr id="27" name="文本框 42"/>
            <p:cNvSpPr txBox="1"/>
            <p:nvPr/>
          </p:nvSpPr>
          <p:spPr>
            <a:xfrm>
              <a:off x="1765050" y="2442717"/>
              <a:ext cx="1983039" cy="61555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400" b="1" dirty="0">
                  <a:solidFill>
                    <a:prstClr val="white"/>
                  </a:solidFill>
                </a:rPr>
                <a:t>  农业</a:t>
              </a:r>
            </a:p>
          </p:txBody>
        </p:sp>
      </p:grpSp>
      <p:grpSp>
        <p:nvGrpSpPr>
          <p:cNvPr id="28" name="组合 27"/>
          <p:cNvGrpSpPr/>
          <p:nvPr/>
        </p:nvGrpSpPr>
        <p:grpSpPr>
          <a:xfrm>
            <a:off x="3991980" y="4815483"/>
            <a:ext cx="1904349" cy="648885"/>
            <a:chOff x="1307154" y="2302514"/>
            <a:chExt cx="2539132" cy="865180"/>
          </a:xfrm>
        </p:grpSpPr>
        <p:sp>
          <p:nvSpPr>
            <p:cNvPr id="29" name="矩形 28"/>
            <p:cNvSpPr/>
            <p:nvPr/>
          </p:nvSpPr>
          <p:spPr>
            <a:xfrm>
              <a:off x="1307154" y="2302514"/>
              <a:ext cx="2539132" cy="865180"/>
            </a:xfrm>
            <a:prstGeom prst="rect">
              <a:avLst/>
            </a:prstGeom>
            <a:solidFill>
              <a:schemeClr val="tx1">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0">
                <a:solidFill>
                  <a:prstClr val="white"/>
                </a:solidFill>
              </a:endParaRPr>
            </a:p>
          </p:txBody>
        </p:sp>
        <p:sp>
          <p:nvSpPr>
            <p:cNvPr id="30" name="矩形 29"/>
            <p:cNvSpPr/>
            <p:nvPr/>
          </p:nvSpPr>
          <p:spPr>
            <a:xfrm>
              <a:off x="1423988" y="2361288"/>
              <a:ext cx="2324100" cy="747632"/>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0">
                <a:solidFill>
                  <a:prstClr val="white"/>
                </a:solidFill>
              </a:endParaRPr>
            </a:p>
          </p:txBody>
        </p:sp>
        <p:sp>
          <p:nvSpPr>
            <p:cNvPr id="31" name="文本框 46"/>
            <p:cNvSpPr txBox="1"/>
            <p:nvPr/>
          </p:nvSpPr>
          <p:spPr>
            <a:xfrm>
              <a:off x="1436039" y="2442717"/>
              <a:ext cx="2324100" cy="61555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400" b="1" dirty="0">
                  <a:solidFill>
                    <a:prstClr val="white"/>
                  </a:solidFill>
                </a:rPr>
                <a:t>  智慧城市</a:t>
              </a:r>
            </a:p>
          </p:txBody>
        </p:sp>
      </p:grpSp>
      <p:grpSp>
        <p:nvGrpSpPr>
          <p:cNvPr id="32" name="组合 31"/>
          <p:cNvGrpSpPr/>
          <p:nvPr/>
        </p:nvGrpSpPr>
        <p:grpSpPr>
          <a:xfrm>
            <a:off x="6311229" y="4815483"/>
            <a:ext cx="1775082" cy="648885"/>
            <a:chOff x="1307154" y="2302514"/>
            <a:chExt cx="2605864" cy="865180"/>
          </a:xfrm>
        </p:grpSpPr>
        <p:sp>
          <p:nvSpPr>
            <p:cNvPr id="33" name="矩形 32"/>
            <p:cNvSpPr/>
            <p:nvPr/>
          </p:nvSpPr>
          <p:spPr>
            <a:xfrm>
              <a:off x="1307154" y="2302514"/>
              <a:ext cx="2539132" cy="865180"/>
            </a:xfrm>
            <a:prstGeom prst="rect">
              <a:avLst/>
            </a:prstGeom>
            <a:solidFill>
              <a:schemeClr val="tx1">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0">
                <a:solidFill>
                  <a:prstClr val="white"/>
                </a:solidFill>
              </a:endParaRPr>
            </a:p>
          </p:txBody>
        </p:sp>
        <p:sp>
          <p:nvSpPr>
            <p:cNvPr id="34" name="矩形 33"/>
            <p:cNvSpPr/>
            <p:nvPr/>
          </p:nvSpPr>
          <p:spPr>
            <a:xfrm>
              <a:off x="1423988" y="2361288"/>
              <a:ext cx="2324100" cy="747632"/>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0">
                <a:solidFill>
                  <a:prstClr val="white"/>
                </a:solidFill>
              </a:endParaRPr>
            </a:p>
          </p:txBody>
        </p:sp>
        <p:sp>
          <p:nvSpPr>
            <p:cNvPr id="35" name="文本框 50"/>
            <p:cNvSpPr txBox="1"/>
            <p:nvPr/>
          </p:nvSpPr>
          <p:spPr>
            <a:xfrm>
              <a:off x="1588918" y="2442717"/>
              <a:ext cx="2324100" cy="61555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400" b="1" dirty="0">
                  <a:solidFill>
                    <a:prstClr val="white"/>
                  </a:solidFill>
                </a:rPr>
                <a:t>零售行业</a:t>
              </a:r>
            </a:p>
          </p:txBody>
        </p:sp>
      </p:grpSp>
      <p:grpSp>
        <p:nvGrpSpPr>
          <p:cNvPr id="36" name="组合 35"/>
          <p:cNvGrpSpPr/>
          <p:nvPr/>
        </p:nvGrpSpPr>
        <p:grpSpPr>
          <a:xfrm>
            <a:off x="8125387" y="4815483"/>
            <a:ext cx="1640555" cy="648885"/>
            <a:chOff x="1307154" y="2302514"/>
            <a:chExt cx="2605864" cy="865180"/>
          </a:xfrm>
        </p:grpSpPr>
        <p:sp>
          <p:nvSpPr>
            <p:cNvPr id="37" name="矩形 36"/>
            <p:cNvSpPr/>
            <p:nvPr/>
          </p:nvSpPr>
          <p:spPr>
            <a:xfrm>
              <a:off x="1307154" y="2302514"/>
              <a:ext cx="2539132" cy="865180"/>
            </a:xfrm>
            <a:prstGeom prst="rect">
              <a:avLst/>
            </a:prstGeom>
            <a:solidFill>
              <a:schemeClr val="tx1">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0">
                <a:solidFill>
                  <a:prstClr val="white"/>
                </a:solidFill>
              </a:endParaRPr>
            </a:p>
          </p:txBody>
        </p:sp>
        <p:sp>
          <p:nvSpPr>
            <p:cNvPr id="38" name="矩形 37"/>
            <p:cNvSpPr/>
            <p:nvPr/>
          </p:nvSpPr>
          <p:spPr>
            <a:xfrm>
              <a:off x="1423988" y="2361288"/>
              <a:ext cx="2324100" cy="747632"/>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0">
                <a:solidFill>
                  <a:prstClr val="white"/>
                </a:solidFill>
              </a:endParaRPr>
            </a:p>
          </p:txBody>
        </p:sp>
        <p:sp>
          <p:nvSpPr>
            <p:cNvPr id="39" name="文本框 54"/>
            <p:cNvSpPr txBox="1"/>
            <p:nvPr/>
          </p:nvSpPr>
          <p:spPr>
            <a:xfrm>
              <a:off x="1588916" y="2442717"/>
              <a:ext cx="2324102" cy="61555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400" b="1" dirty="0">
                  <a:solidFill>
                    <a:prstClr val="white"/>
                  </a:solidFill>
                </a:rPr>
                <a:t>金融行业</a:t>
              </a:r>
            </a:p>
          </p:txBody>
        </p:sp>
      </p:grpSp>
    </p:spTree>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altLang="zh-CN" dirty="0"/>
              <a:t> 3 </a:t>
            </a:r>
            <a:r>
              <a:rPr lang="zh-CN" altLang="en-US" dirty="0"/>
              <a:t>大数据应用</a:t>
            </a:r>
          </a:p>
        </p:txBody>
      </p:sp>
      <p:grpSp>
        <p:nvGrpSpPr>
          <p:cNvPr id="4" name="组合 3"/>
          <p:cNvGrpSpPr/>
          <p:nvPr/>
        </p:nvGrpSpPr>
        <p:grpSpPr>
          <a:xfrm>
            <a:off x="602013" y="1539690"/>
            <a:ext cx="3101893" cy="661406"/>
            <a:chOff x="1307154" y="2302514"/>
            <a:chExt cx="2539132" cy="865180"/>
          </a:xfrm>
        </p:grpSpPr>
        <p:sp>
          <p:nvSpPr>
            <p:cNvPr id="14" name="矩形 13"/>
            <p:cNvSpPr/>
            <p:nvPr/>
          </p:nvSpPr>
          <p:spPr>
            <a:xfrm>
              <a:off x="1307154" y="2302514"/>
              <a:ext cx="2539132" cy="865180"/>
            </a:xfrm>
            <a:prstGeom prst="rect">
              <a:avLst/>
            </a:prstGeom>
            <a:solidFill>
              <a:srgbClr val="FFC000">
                <a:alpha val="7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0">
                <a:solidFill>
                  <a:prstClr val="white"/>
                </a:solidFill>
              </a:endParaRPr>
            </a:p>
          </p:txBody>
        </p:sp>
        <p:sp>
          <p:nvSpPr>
            <p:cNvPr id="15" name="矩形 14"/>
            <p:cNvSpPr/>
            <p:nvPr/>
          </p:nvSpPr>
          <p:spPr>
            <a:xfrm>
              <a:off x="1423988" y="2361288"/>
              <a:ext cx="2324100" cy="747632"/>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0">
                <a:solidFill>
                  <a:prstClr val="white"/>
                </a:solidFill>
              </a:endParaRPr>
            </a:p>
          </p:txBody>
        </p:sp>
        <p:sp>
          <p:nvSpPr>
            <p:cNvPr id="16" name="文本框 50"/>
            <p:cNvSpPr txBox="1"/>
            <p:nvPr/>
          </p:nvSpPr>
          <p:spPr>
            <a:xfrm>
              <a:off x="1602699" y="2419137"/>
              <a:ext cx="1966674" cy="615553"/>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400" b="1" dirty="0">
                  <a:solidFill>
                    <a:prstClr val="white"/>
                  </a:solidFill>
                </a:rPr>
                <a:t>零售行业</a:t>
              </a:r>
            </a:p>
          </p:txBody>
        </p:sp>
      </p:grpSp>
      <p:sp>
        <p:nvSpPr>
          <p:cNvPr id="5" name="矩形 4"/>
          <p:cNvSpPr/>
          <p:nvPr/>
        </p:nvSpPr>
        <p:spPr>
          <a:xfrm>
            <a:off x="602013" y="2317415"/>
            <a:ext cx="3101893" cy="3638785"/>
          </a:xfrm>
          <a:prstGeom prst="rect">
            <a:avLst/>
          </a:prstGeom>
          <a:noFill/>
          <a:ln w="1905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6" name="矩形 5"/>
          <p:cNvSpPr/>
          <p:nvPr/>
        </p:nvSpPr>
        <p:spPr>
          <a:xfrm>
            <a:off x="773280" y="2416770"/>
            <a:ext cx="2930626" cy="353943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600" dirty="0">
                <a:latin typeface="仿宋" panose="02010609060101010101" pitchFamily="49" charset="-122"/>
                <a:ea typeface="仿宋" panose="02010609060101010101" pitchFamily="49" charset="-122"/>
              </a:rPr>
              <a:t>   </a:t>
            </a:r>
            <a:r>
              <a:rPr lang="zh-CN" altLang="zh-CN" sz="1600" dirty="0">
                <a:latin typeface="仿宋" panose="02010609060101010101" pitchFamily="49" charset="-122"/>
                <a:ea typeface="仿宋" panose="02010609060101010101" pitchFamily="49" charset="-122"/>
              </a:rPr>
              <a:t>零售行业大数据应用有两个层面，一个层面是零售行业可以了解客户的消费喜好和趋势，进行商品的精准营销，降低营销成本。另一个层面是依据客户购买的产品，为客户提供可能购买的其他产品，扩大销售额，也属于精准营销范畴。</a:t>
            </a:r>
            <a:endParaRPr lang="en-US" altLang="zh-CN" sz="1600" dirty="0">
              <a:latin typeface="仿宋" panose="02010609060101010101" pitchFamily="49" charset="-122"/>
              <a:ea typeface="仿宋" panose="02010609060101010101" pitchFamily="49" charset="-122"/>
            </a:endParaRPr>
          </a:p>
          <a:p>
            <a:endParaRPr lang="en-US" altLang="zh-CN" sz="1600" dirty="0">
              <a:latin typeface="仿宋" panose="02010609060101010101" pitchFamily="49" charset="-122"/>
              <a:ea typeface="仿宋" panose="02010609060101010101" pitchFamily="49" charset="-122"/>
            </a:endParaRPr>
          </a:p>
          <a:p>
            <a:r>
              <a:rPr lang="en-US" altLang="zh-CN" sz="1600" dirty="0">
                <a:latin typeface="仿宋" panose="02010609060101010101" pitchFamily="49" charset="-122"/>
                <a:ea typeface="仿宋" panose="02010609060101010101" pitchFamily="49" charset="-122"/>
              </a:rPr>
              <a:t>   </a:t>
            </a:r>
            <a:r>
              <a:rPr lang="zh-CN" altLang="zh-CN" sz="1600" dirty="0">
                <a:latin typeface="仿宋" panose="02010609060101010101" pitchFamily="49" charset="-122"/>
                <a:ea typeface="仿宋" panose="02010609060101010101" pitchFamily="49" charset="-122"/>
              </a:rPr>
              <a:t>未来考验零售企业的是如何挖掘消费者需求，以及高效整合供应链满足其需求的能力，因此，信息技术水平的高低成为获得竞争优势的关键要素</a:t>
            </a:r>
            <a:r>
              <a:rPr lang="zh-CN" altLang="zh-CN" sz="1400" dirty="0">
                <a:latin typeface="仿宋" panose="02010609060101010101" pitchFamily="49" charset="-122"/>
                <a:ea typeface="仿宋" panose="02010609060101010101" pitchFamily="49" charset="-122"/>
              </a:rPr>
              <a:t>。</a:t>
            </a:r>
          </a:p>
        </p:txBody>
      </p:sp>
      <p:pic>
        <p:nvPicPr>
          <p:cNvPr id="25" name="图片 7"/>
          <p:cNvPicPr>
            <a:picLocks noChangeAspect="1"/>
          </p:cNvPicPr>
          <p:nvPr/>
        </p:nvPicPr>
        <p:blipFill rotWithShape="1">
          <a:blip r:embed="rId3">
            <a:extLst>
              <a:ext uri="{28A0092B-C50C-407E-A947-70E740481C1C}">
                <a14:useLocalDpi xmlns:a14="http://schemas.microsoft.com/office/drawing/2010/main" val="0"/>
              </a:ext>
            </a:extLst>
          </a:blip>
          <a:srcRect l="2704" b="1755"/>
          <a:stretch>
            <a:fillRect/>
          </a:stretch>
        </p:blipFill>
        <p:spPr bwMode="auto">
          <a:xfrm>
            <a:off x="4119603" y="1539690"/>
            <a:ext cx="3752363" cy="2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图片 9"/>
          <p:cNvPicPr>
            <a:picLocks noChangeAspect="1"/>
          </p:cNvPicPr>
          <p:nvPr/>
        </p:nvPicPr>
        <p:blipFill>
          <a:blip r:embed="rId4"/>
          <a:stretch>
            <a:fillRect/>
          </a:stretch>
        </p:blipFill>
        <p:spPr>
          <a:xfrm>
            <a:off x="8148071" y="1539690"/>
            <a:ext cx="3600003" cy="2016000"/>
          </a:xfrm>
          <a:prstGeom prst="rect">
            <a:avLst/>
          </a:prstGeom>
        </p:spPr>
      </p:pic>
      <p:sp>
        <p:nvSpPr>
          <p:cNvPr id="27" name="矩形 26"/>
          <p:cNvSpPr/>
          <p:nvPr/>
        </p:nvSpPr>
        <p:spPr>
          <a:xfrm>
            <a:off x="4119603" y="4070119"/>
            <a:ext cx="7819807" cy="1661609"/>
          </a:xfrm>
          <a:prstGeom prst="rect">
            <a:avLst/>
          </a:prstGeom>
        </p:spPr>
        <p:txBody>
          <a:bodyPr wrap="square">
            <a:spAutoFit/>
          </a:bodyPr>
          <a:lstStyle/>
          <a:p>
            <a:pPr>
              <a:lnSpc>
                <a:spcPct val="130000"/>
              </a:lnSpc>
              <a:buSzPct val="130000"/>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  淘宝上的买家在购买商品前，会比较多家供应商的产品，进而反映到淘宝网站统计数据中，通过用户比选、购买行为进行贸易分析预测</a:t>
            </a:r>
            <a:endParaRPr lang="en-US" altLang="zh-CN" sz="1600" dirty="0">
              <a:latin typeface="微软雅黑" panose="020B0503020204020204" pitchFamily="34" charset="-122"/>
              <a:ea typeface="微软雅黑" panose="020B0503020204020204" pitchFamily="34" charset="-122"/>
            </a:endParaRPr>
          </a:p>
          <a:p>
            <a:pPr>
              <a:lnSpc>
                <a:spcPct val="130000"/>
              </a:lnSpc>
              <a:buSzPct val="130000"/>
            </a:pPr>
            <a:endParaRPr lang="en-US" altLang="zh-CN" sz="1600" dirty="0">
              <a:latin typeface="微软雅黑" panose="020B0503020204020204" pitchFamily="34" charset="-122"/>
              <a:ea typeface="微软雅黑" panose="020B0503020204020204" pitchFamily="34" charset="-122"/>
            </a:endParaRPr>
          </a:p>
          <a:p>
            <a:pPr>
              <a:lnSpc>
                <a:spcPct val="130000"/>
              </a:lnSpc>
              <a:buSzPct val="130000"/>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2008</a:t>
            </a:r>
            <a:r>
              <a:rPr lang="zh-CN" altLang="en-US" sz="1600" dirty="0">
                <a:latin typeface="微软雅黑" panose="020B0503020204020204" pitchFamily="34" charset="-122"/>
                <a:ea typeface="微软雅黑" panose="020B0503020204020204" pitchFamily="34" charset="-122"/>
              </a:rPr>
              <a:t>年初，淘宝上买家询盘数急剧下滑，</a:t>
            </a:r>
            <a:r>
              <a:rPr lang="zh-CN" altLang="en-US" sz="1600" dirty="0">
                <a:solidFill>
                  <a:schemeClr val="bg2">
                    <a:lumMod val="25000"/>
                  </a:schemeClr>
                </a:solidFill>
                <a:latin typeface="微软雅黑" panose="020B0503020204020204" pitchFamily="34" charset="-122"/>
                <a:ea typeface="微软雅黑" panose="020B0503020204020204" pitchFamily="34" charset="-122"/>
              </a:rPr>
              <a:t>淘宝网预测到欧美对中国的采购在下滑，最后推断出世界贸易即将发生变化</a:t>
            </a:r>
            <a:endParaRPr lang="zh-CN" altLang="en-US" sz="1600"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spd="slow" p14:dur="2000" advTm="49802"/>
    </mc:Choice>
    <mc:Fallback xmlns="">
      <p:transition spd="slow" advTm="49802"/>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altLang="zh-CN" dirty="0"/>
              <a:t> 3 </a:t>
            </a:r>
            <a:r>
              <a:rPr lang="zh-CN" altLang="en-US" dirty="0"/>
              <a:t>大数据应用</a:t>
            </a:r>
          </a:p>
        </p:txBody>
      </p:sp>
      <p:grpSp>
        <p:nvGrpSpPr>
          <p:cNvPr id="7" name="组合 6"/>
          <p:cNvGrpSpPr/>
          <p:nvPr/>
        </p:nvGrpSpPr>
        <p:grpSpPr>
          <a:xfrm>
            <a:off x="467872" y="1467577"/>
            <a:ext cx="3060213" cy="661406"/>
            <a:chOff x="1307154" y="2302514"/>
            <a:chExt cx="2539132" cy="865180"/>
          </a:xfrm>
          <a:solidFill>
            <a:schemeClr val="accent4">
              <a:lumMod val="75000"/>
            </a:schemeClr>
          </a:solidFill>
        </p:grpSpPr>
        <p:sp>
          <p:nvSpPr>
            <p:cNvPr id="11" name="矩形 10"/>
            <p:cNvSpPr/>
            <p:nvPr/>
          </p:nvSpPr>
          <p:spPr>
            <a:xfrm>
              <a:off x="1307154" y="2302514"/>
              <a:ext cx="2539132" cy="8651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0">
                <a:solidFill>
                  <a:prstClr val="white"/>
                </a:solidFill>
              </a:endParaRPr>
            </a:p>
          </p:txBody>
        </p:sp>
        <p:sp>
          <p:nvSpPr>
            <p:cNvPr id="12" name="矩形 11"/>
            <p:cNvSpPr/>
            <p:nvPr/>
          </p:nvSpPr>
          <p:spPr>
            <a:xfrm>
              <a:off x="1423988" y="2361288"/>
              <a:ext cx="2324100" cy="747632"/>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0">
                <a:solidFill>
                  <a:prstClr val="white"/>
                </a:solidFill>
              </a:endParaRPr>
            </a:p>
          </p:txBody>
        </p:sp>
        <p:sp>
          <p:nvSpPr>
            <p:cNvPr id="13" name="文本框 50"/>
            <p:cNvSpPr txBox="1"/>
            <p:nvPr/>
          </p:nvSpPr>
          <p:spPr>
            <a:xfrm>
              <a:off x="1602699" y="2419137"/>
              <a:ext cx="1966674" cy="615553"/>
            </a:xfrm>
            <a:prstGeom prst="rect">
              <a:avLst/>
            </a:prstGeom>
            <a:grp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400" b="1" dirty="0">
                  <a:solidFill>
                    <a:prstClr val="white"/>
                  </a:solidFill>
                </a:rPr>
                <a:t>金融行业</a:t>
              </a:r>
            </a:p>
          </p:txBody>
        </p:sp>
      </p:grpSp>
      <p:sp>
        <p:nvSpPr>
          <p:cNvPr id="8" name="矩形 7"/>
          <p:cNvSpPr/>
          <p:nvPr/>
        </p:nvSpPr>
        <p:spPr>
          <a:xfrm>
            <a:off x="480976" y="2287011"/>
            <a:ext cx="3060213" cy="3611735"/>
          </a:xfrm>
          <a:prstGeom prst="rect">
            <a:avLst/>
          </a:prstGeom>
          <a:noFill/>
          <a:ln w="1905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9" name="矩形 8"/>
          <p:cNvSpPr/>
          <p:nvPr/>
        </p:nvSpPr>
        <p:spPr>
          <a:xfrm>
            <a:off x="631081" y="2528280"/>
            <a:ext cx="2838617" cy="329320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600" b="1" dirty="0">
                <a:solidFill>
                  <a:schemeClr val="accent1"/>
                </a:solidFill>
                <a:latin typeface="仿宋" panose="02010609060101010101" pitchFamily="49" charset="-122"/>
                <a:ea typeface="仿宋" panose="02010609060101010101" pitchFamily="49" charset="-122"/>
              </a:rPr>
              <a:t>1</a:t>
            </a:r>
            <a:r>
              <a:rPr lang="zh-CN" altLang="zh-CN" sz="1600" b="1" dirty="0">
                <a:solidFill>
                  <a:schemeClr val="accent1"/>
                </a:solidFill>
                <a:latin typeface="仿宋" panose="02010609060101010101" pitchFamily="49" charset="-122"/>
                <a:ea typeface="仿宋" panose="02010609060101010101" pitchFamily="49" charset="-122"/>
              </a:rPr>
              <a:t>）银行数据应用场景</a:t>
            </a:r>
            <a:endParaRPr lang="en-US" altLang="zh-CN" sz="1600" b="1" dirty="0">
              <a:solidFill>
                <a:schemeClr val="accent1"/>
              </a:solidFill>
              <a:latin typeface="仿宋" panose="02010609060101010101" pitchFamily="49" charset="-122"/>
              <a:ea typeface="仿宋" panose="02010609060101010101" pitchFamily="49" charset="-122"/>
            </a:endParaRPr>
          </a:p>
          <a:p>
            <a:r>
              <a:rPr lang="zh-CN" altLang="zh-CN" sz="1600" dirty="0">
                <a:latin typeface="仿宋" panose="02010609060101010101" pitchFamily="49" charset="-122"/>
                <a:ea typeface="仿宋" panose="02010609060101010101" pitchFamily="49" charset="-122"/>
              </a:rPr>
              <a:t>利用数据挖掘来分析出一些交易数据背后的商业价值。</a:t>
            </a:r>
            <a:endParaRPr lang="en-US" altLang="zh-CN" sz="1600" dirty="0">
              <a:latin typeface="仿宋" panose="02010609060101010101" pitchFamily="49" charset="-122"/>
              <a:ea typeface="仿宋" panose="02010609060101010101" pitchFamily="49" charset="-122"/>
            </a:endParaRPr>
          </a:p>
          <a:p>
            <a:endParaRPr lang="en-US" altLang="zh-CN" sz="1600" dirty="0">
              <a:latin typeface="仿宋" panose="02010609060101010101" pitchFamily="49" charset="-122"/>
              <a:ea typeface="仿宋" panose="02010609060101010101" pitchFamily="49" charset="-122"/>
            </a:endParaRPr>
          </a:p>
          <a:p>
            <a:r>
              <a:rPr lang="en-US" altLang="zh-CN" sz="1600" b="1" dirty="0">
                <a:solidFill>
                  <a:schemeClr val="accent1"/>
                </a:solidFill>
                <a:latin typeface="仿宋" panose="02010609060101010101" pitchFamily="49" charset="-122"/>
                <a:ea typeface="仿宋" panose="02010609060101010101" pitchFamily="49" charset="-122"/>
              </a:rPr>
              <a:t>2</a:t>
            </a:r>
            <a:r>
              <a:rPr lang="zh-CN" altLang="en-US" sz="1600" b="1" dirty="0">
                <a:solidFill>
                  <a:schemeClr val="accent1"/>
                </a:solidFill>
                <a:latin typeface="仿宋" panose="02010609060101010101" pitchFamily="49" charset="-122"/>
                <a:ea typeface="仿宋" panose="02010609060101010101" pitchFamily="49" charset="-122"/>
              </a:rPr>
              <a:t>）</a:t>
            </a:r>
            <a:r>
              <a:rPr lang="zh-CN" altLang="zh-CN" sz="1600" b="1" dirty="0">
                <a:solidFill>
                  <a:schemeClr val="accent1"/>
                </a:solidFill>
                <a:latin typeface="仿宋" panose="02010609060101010101" pitchFamily="49" charset="-122"/>
                <a:ea typeface="仿宋" panose="02010609060101010101" pitchFamily="49" charset="-122"/>
              </a:rPr>
              <a:t>保险数据应用场景</a:t>
            </a:r>
            <a:endParaRPr lang="en-US" altLang="zh-CN" sz="1600" b="1" dirty="0">
              <a:solidFill>
                <a:schemeClr val="accent1"/>
              </a:solidFill>
              <a:latin typeface="仿宋" panose="02010609060101010101" pitchFamily="49" charset="-122"/>
              <a:ea typeface="仿宋" panose="02010609060101010101" pitchFamily="49" charset="-122"/>
            </a:endParaRPr>
          </a:p>
          <a:p>
            <a:r>
              <a:rPr lang="zh-CN" altLang="zh-CN" sz="1600" dirty="0">
                <a:latin typeface="仿宋" panose="02010609060101010101" pitchFamily="49" charset="-122"/>
                <a:ea typeface="仿宋" panose="02010609060101010101" pitchFamily="49" charset="-122"/>
              </a:rPr>
              <a:t>用数据来提升保险产品的精算水平，提高利润水平和投资收益。</a:t>
            </a:r>
            <a:endParaRPr lang="en-US" altLang="zh-CN" sz="1600" dirty="0">
              <a:latin typeface="仿宋" panose="02010609060101010101" pitchFamily="49" charset="-122"/>
              <a:ea typeface="仿宋" panose="02010609060101010101" pitchFamily="49" charset="-122"/>
            </a:endParaRPr>
          </a:p>
          <a:p>
            <a:endParaRPr lang="en-US" altLang="zh-CN" sz="1600" dirty="0">
              <a:latin typeface="仿宋" panose="02010609060101010101" pitchFamily="49" charset="-122"/>
              <a:ea typeface="仿宋" panose="02010609060101010101" pitchFamily="49" charset="-122"/>
            </a:endParaRPr>
          </a:p>
          <a:p>
            <a:r>
              <a:rPr lang="en-US" altLang="zh-CN" sz="1600" b="1" dirty="0">
                <a:solidFill>
                  <a:schemeClr val="accent1"/>
                </a:solidFill>
                <a:latin typeface="仿宋" panose="02010609060101010101" pitchFamily="49" charset="-122"/>
                <a:ea typeface="仿宋" panose="02010609060101010101" pitchFamily="49" charset="-122"/>
              </a:rPr>
              <a:t>3</a:t>
            </a:r>
            <a:r>
              <a:rPr lang="zh-CN" altLang="en-US" sz="1600" b="1" dirty="0">
                <a:solidFill>
                  <a:schemeClr val="accent1"/>
                </a:solidFill>
                <a:latin typeface="仿宋" panose="02010609060101010101" pitchFamily="49" charset="-122"/>
                <a:ea typeface="仿宋" panose="02010609060101010101" pitchFamily="49" charset="-122"/>
              </a:rPr>
              <a:t>）</a:t>
            </a:r>
            <a:r>
              <a:rPr lang="zh-CN" altLang="zh-CN" sz="1600" b="1" dirty="0">
                <a:solidFill>
                  <a:schemeClr val="accent1"/>
                </a:solidFill>
                <a:latin typeface="仿宋" panose="02010609060101010101" pitchFamily="49" charset="-122"/>
                <a:ea typeface="仿宋" panose="02010609060101010101" pitchFamily="49" charset="-122"/>
              </a:rPr>
              <a:t>证券数据应用场景</a:t>
            </a:r>
            <a:endParaRPr lang="en-US" altLang="zh-CN" sz="1600" b="1" dirty="0">
              <a:solidFill>
                <a:schemeClr val="accent1"/>
              </a:solidFill>
              <a:latin typeface="仿宋" panose="02010609060101010101" pitchFamily="49" charset="-122"/>
              <a:ea typeface="仿宋" panose="02010609060101010101" pitchFamily="49" charset="-122"/>
            </a:endParaRPr>
          </a:p>
          <a:p>
            <a:r>
              <a:rPr lang="zh-CN" altLang="zh-CN" sz="1600" dirty="0">
                <a:latin typeface="仿宋" panose="02010609060101010101" pitchFamily="49" charset="-122"/>
                <a:ea typeface="仿宋" panose="02010609060101010101" pitchFamily="49" charset="-122"/>
              </a:rPr>
              <a:t>对客户交易习惯和行为分析可以帮助证券公司获得更多的收益</a:t>
            </a:r>
            <a:r>
              <a:rPr lang="zh-CN" altLang="zh-CN" sz="1400" dirty="0">
                <a:latin typeface="仿宋" panose="02010609060101010101" pitchFamily="49" charset="-122"/>
                <a:ea typeface="仿宋" panose="02010609060101010101" pitchFamily="49" charset="-122"/>
              </a:rPr>
              <a:t>。</a:t>
            </a:r>
          </a:p>
        </p:txBody>
      </p:sp>
      <p:pic>
        <p:nvPicPr>
          <p:cNvPr id="27" name="图片 26"/>
          <p:cNvPicPr>
            <a:picLocks noChangeAspect="1"/>
          </p:cNvPicPr>
          <p:nvPr/>
        </p:nvPicPr>
        <p:blipFill>
          <a:blip r:embed="rId3"/>
          <a:stretch>
            <a:fillRect/>
          </a:stretch>
        </p:blipFill>
        <p:spPr>
          <a:xfrm>
            <a:off x="7942664" y="1466280"/>
            <a:ext cx="3425267" cy="2124000"/>
          </a:xfrm>
          <a:prstGeom prst="rect">
            <a:avLst/>
          </a:prstGeom>
        </p:spPr>
      </p:pic>
      <p:sp>
        <p:nvSpPr>
          <p:cNvPr id="33" name="矩形 32"/>
          <p:cNvSpPr/>
          <p:nvPr/>
        </p:nvSpPr>
        <p:spPr>
          <a:xfrm>
            <a:off x="4076885" y="4092878"/>
            <a:ext cx="7176746" cy="1323439"/>
          </a:xfrm>
          <a:prstGeom prst="rect">
            <a:avLst/>
          </a:prstGeom>
        </p:spPr>
        <p:txBody>
          <a:bodyPr wrap="square">
            <a:spAutoFit/>
          </a:bodyPr>
          <a:lstStyle/>
          <a:p>
            <a:pPr marL="285750" indent="-285750">
              <a:buFont typeface="Arial" panose="020B0604020202020204" pitchFamily="34" charset="0"/>
              <a:buChar char="•"/>
            </a:pPr>
            <a:r>
              <a:rPr lang="zh-CN" altLang="en-US" sz="1600" dirty="0">
                <a:solidFill>
                  <a:srgbClr val="1A1A1A"/>
                </a:solidFill>
                <a:latin typeface="+mn-ea"/>
              </a:rPr>
              <a:t>汇丰银行在防范信用卡和借记卡欺诈的基础上，利用</a:t>
            </a:r>
            <a:r>
              <a:rPr lang="en-US" altLang="zh-CN" sz="1600" dirty="0">
                <a:solidFill>
                  <a:srgbClr val="1A1A1A"/>
                </a:solidFill>
                <a:latin typeface="+mn-ea"/>
              </a:rPr>
              <a:t>SAS</a:t>
            </a:r>
            <a:r>
              <a:rPr lang="zh-CN" altLang="en-US" sz="1600" dirty="0">
                <a:solidFill>
                  <a:srgbClr val="1A1A1A"/>
                </a:solidFill>
                <a:latin typeface="+mn-ea"/>
              </a:rPr>
              <a:t>构建了一套全球业务网络的防欺诈管理系统，为多种业务线和渠道提供完善的欺诈防范</a:t>
            </a:r>
            <a:endParaRPr lang="en-US" altLang="zh-CN" sz="1600" dirty="0">
              <a:solidFill>
                <a:srgbClr val="1A1A1A"/>
              </a:solidFill>
              <a:latin typeface="+mn-ea"/>
            </a:endParaRPr>
          </a:p>
          <a:p>
            <a:pPr marL="285750" indent="-285750">
              <a:buFont typeface="Arial" panose="020B0604020202020204" pitchFamily="34" charset="0"/>
              <a:buChar char="•"/>
            </a:pPr>
            <a:endParaRPr lang="en-US" altLang="zh-CN" sz="1600" dirty="0">
              <a:solidFill>
                <a:srgbClr val="1A1A1A"/>
              </a:solidFill>
              <a:latin typeface="+mn-ea"/>
            </a:endParaRPr>
          </a:p>
          <a:p>
            <a:pPr marL="285750" indent="-285750">
              <a:buFont typeface="Arial" panose="020B0604020202020204" pitchFamily="34" charset="0"/>
              <a:buChar char="•"/>
            </a:pPr>
            <a:r>
              <a:rPr lang="zh-CN" altLang="en-US" sz="1600" dirty="0">
                <a:solidFill>
                  <a:srgbClr val="1A1A1A"/>
                </a:solidFill>
                <a:latin typeface="+mn-ea"/>
              </a:rPr>
              <a:t>该系统通过收集和分析大数据，以</a:t>
            </a:r>
            <a:r>
              <a:rPr lang="zh-CN" altLang="en-US" sz="1600" dirty="0">
                <a:solidFill>
                  <a:schemeClr val="accent2">
                    <a:lumMod val="25000"/>
                  </a:schemeClr>
                </a:solidFill>
                <a:latin typeface="+mn-ea"/>
              </a:rPr>
              <a:t>更快的信息获取速度挖掘交易的不正当行为，并迅速启动紧急告警</a:t>
            </a:r>
            <a:endParaRPr lang="zh-CN" altLang="en-US" sz="1600" dirty="0">
              <a:latin typeface="+mn-ea"/>
            </a:endParaRPr>
          </a:p>
        </p:txBody>
      </p:sp>
      <p:pic>
        <p:nvPicPr>
          <p:cNvPr id="35" name="图片 34"/>
          <p:cNvPicPr>
            <a:picLocks noChangeAspect="1"/>
          </p:cNvPicPr>
          <p:nvPr/>
        </p:nvPicPr>
        <p:blipFill rotWithShape="1">
          <a:blip r:embed="rId4"/>
          <a:srcRect l="6959" b="943"/>
          <a:stretch>
            <a:fillRect/>
          </a:stretch>
        </p:blipFill>
        <p:spPr>
          <a:xfrm>
            <a:off x="4249336" y="1486305"/>
            <a:ext cx="3561873" cy="210397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49802"/>
    </mc:Choice>
    <mc:Fallback xmlns="">
      <p:transition spd="slow" advTm="49802"/>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altLang="zh-CN" dirty="0"/>
              <a:t> 3 </a:t>
            </a:r>
            <a:r>
              <a:rPr lang="zh-CN" altLang="en-US" dirty="0"/>
              <a:t>大数据应用</a:t>
            </a:r>
          </a:p>
        </p:txBody>
      </p:sp>
      <p:grpSp>
        <p:nvGrpSpPr>
          <p:cNvPr id="7" name="组合 6"/>
          <p:cNvGrpSpPr/>
          <p:nvPr/>
        </p:nvGrpSpPr>
        <p:grpSpPr>
          <a:xfrm>
            <a:off x="520282" y="1537655"/>
            <a:ext cx="3060213" cy="661406"/>
            <a:chOff x="1307154" y="2302514"/>
            <a:chExt cx="2539132" cy="865180"/>
          </a:xfrm>
          <a:solidFill>
            <a:schemeClr val="accent6">
              <a:lumMod val="50000"/>
            </a:schemeClr>
          </a:solidFill>
        </p:grpSpPr>
        <p:sp>
          <p:nvSpPr>
            <p:cNvPr id="11" name="矩形 10"/>
            <p:cNvSpPr/>
            <p:nvPr/>
          </p:nvSpPr>
          <p:spPr>
            <a:xfrm>
              <a:off x="1307154" y="2302514"/>
              <a:ext cx="2539132" cy="8651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0">
                <a:solidFill>
                  <a:prstClr val="white"/>
                </a:solidFill>
              </a:endParaRPr>
            </a:p>
          </p:txBody>
        </p:sp>
        <p:sp>
          <p:nvSpPr>
            <p:cNvPr id="12" name="矩形 11"/>
            <p:cNvSpPr/>
            <p:nvPr/>
          </p:nvSpPr>
          <p:spPr>
            <a:xfrm>
              <a:off x="1423988" y="2361288"/>
              <a:ext cx="2324100" cy="747632"/>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0">
                <a:solidFill>
                  <a:prstClr val="white"/>
                </a:solidFill>
              </a:endParaRPr>
            </a:p>
          </p:txBody>
        </p:sp>
        <p:sp>
          <p:nvSpPr>
            <p:cNvPr id="13" name="文本框 50"/>
            <p:cNvSpPr txBox="1"/>
            <p:nvPr/>
          </p:nvSpPr>
          <p:spPr>
            <a:xfrm>
              <a:off x="1602699" y="2419137"/>
              <a:ext cx="1966674" cy="615553"/>
            </a:xfrm>
            <a:prstGeom prst="rect">
              <a:avLst/>
            </a:prstGeom>
            <a:grp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400" b="1" dirty="0">
                  <a:solidFill>
                    <a:prstClr val="white"/>
                  </a:solidFill>
                </a:rPr>
                <a:t>智慧城市</a:t>
              </a:r>
            </a:p>
          </p:txBody>
        </p:sp>
      </p:grpSp>
      <p:sp>
        <p:nvSpPr>
          <p:cNvPr id="8" name="矩形 7"/>
          <p:cNvSpPr/>
          <p:nvPr/>
        </p:nvSpPr>
        <p:spPr>
          <a:xfrm>
            <a:off x="480976" y="2344465"/>
            <a:ext cx="3060213" cy="3611735"/>
          </a:xfrm>
          <a:prstGeom prst="rect">
            <a:avLst/>
          </a:prstGeom>
          <a:noFill/>
          <a:ln w="1905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9" name="矩形 8"/>
          <p:cNvSpPr/>
          <p:nvPr/>
        </p:nvSpPr>
        <p:spPr>
          <a:xfrm>
            <a:off x="631081" y="2585734"/>
            <a:ext cx="2838617" cy="2800767"/>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600" dirty="0">
                <a:solidFill>
                  <a:schemeClr val="tx2"/>
                </a:solidFill>
                <a:latin typeface="仿宋" panose="02010609060101010101" pitchFamily="49" charset="-122"/>
                <a:ea typeface="仿宋" panose="02010609060101010101" pitchFamily="49" charset="-122"/>
              </a:rPr>
              <a:t>   大数据技术可以了解经济发展情况、各产业发展情况、消费支出和产品销售情况等，依据分析结果，科学地制定宏观政策，平衡各产业发展，避免产能过剩，有效利用自然资源和社会资源，提高社会生产效率。大数据技术也能帮助政府进行支出管理，透明合理的财政支出将有利于提高公信力和监督财政支出。</a:t>
            </a:r>
          </a:p>
        </p:txBody>
      </p:sp>
      <p:pic>
        <p:nvPicPr>
          <p:cNvPr id="25" name="图片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259284" y="1487734"/>
            <a:ext cx="2529600" cy="22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图片 9"/>
          <p:cNvPicPr>
            <a:picLocks noChangeAspect="1"/>
          </p:cNvPicPr>
          <p:nvPr/>
        </p:nvPicPr>
        <p:blipFill>
          <a:blip r:embed="rId4"/>
          <a:stretch>
            <a:fillRect/>
          </a:stretch>
        </p:blipFill>
        <p:spPr>
          <a:xfrm>
            <a:off x="7122625" y="1487734"/>
            <a:ext cx="3921433" cy="2196000"/>
          </a:xfrm>
          <a:prstGeom prst="rect">
            <a:avLst/>
          </a:prstGeom>
        </p:spPr>
      </p:pic>
      <p:sp>
        <p:nvSpPr>
          <p:cNvPr id="26" name="矩形 25"/>
          <p:cNvSpPr/>
          <p:nvPr/>
        </p:nvSpPr>
        <p:spPr>
          <a:xfrm>
            <a:off x="3948298" y="3854878"/>
            <a:ext cx="7342136" cy="2208682"/>
          </a:xfrm>
          <a:prstGeom prst="rect">
            <a:avLst/>
          </a:prstGeom>
        </p:spPr>
        <p:txBody>
          <a:bodyPr wrap="square">
            <a:spAutoFit/>
          </a:bodyPr>
          <a:lstStyle/>
          <a:p>
            <a:pPr marL="285750" indent="-285750">
              <a:lnSpc>
                <a:spcPct val="150000"/>
              </a:lnSpc>
              <a:buFont typeface="Arial" panose="020B0604020202020204" pitchFamily="34" charset="0"/>
              <a:buChar char="•"/>
            </a:pPr>
            <a:r>
              <a:rPr lang="zh-CN" altLang="en-US" sz="1400" dirty="0">
                <a:solidFill>
                  <a:srgbClr val="1A1A1A"/>
                </a:solidFill>
                <a:latin typeface="+mn-ea"/>
              </a:rPr>
              <a:t>美国佛罗里达州为治理警察超速行驶问题，通过对不同高速口收费站的原始数据记录（约为</a:t>
            </a:r>
            <a:r>
              <a:rPr lang="en-US" altLang="zh-CN" sz="1400" dirty="0">
                <a:solidFill>
                  <a:srgbClr val="1A1A1A"/>
                </a:solidFill>
                <a:latin typeface="+mn-ea"/>
              </a:rPr>
              <a:t>110</a:t>
            </a:r>
            <a:r>
              <a:rPr lang="zh-CN" altLang="en-US" sz="1400" dirty="0">
                <a:solidFill>
                  <a:srgbClr val="1A1A1A"/>
                </a:solidFill>
                <a:latin typeface="+mn-ea"/>
              </a:rPr>
              <a:t>万条）比对挖掘分析发现当地的</a:t>
            </a:r>
            <a:r>
              <a:rPr lang="en-US" altLang="zh-CN" sz="1400" dirty="0">
                <a:solidFill>
                  <a:srgbClr val="1A1A1A"/>
                </a:solidFill>
                <a:latin typeface="+mn-ea"/>
              </a:rPr>
              <a:t>3900</a:t>
            </a:r>
            <a:r>
              <a:rPr lang="zh-CN" altLang="en-US" sz="1400" dirty="0">
                <a:solidFill>
                  <a:srgbClr val="1A1A1A"/>
                </a:solidFill>
                <a:latin typeface="+mn-ea"/>
              </a:rPr>
              <a:t>辆警车在</a:t>
            </a:r>
            <a:r>
              <a:rPr lang="en-US" altLang="zh-CN" sz="1400" dirty="0">
                <a:solidFill>
                  <a:srgbClr val="1A1A1A"/>
                </a:solidFill>
                <a:latin typeface="+mn-ea"/>
              </a:rPr>
              <a:t>13</a:t>
            </a:r>
            <a:r>
              <a:rPr lang="zh-CN" altLang="en-US" sz="1400" dirty="0">
                <a:solidFill>
                  <a:srgbClr val="1A1A1A"/>
                </a:solidFill>
                <a:latin typeface="+mn-ea"/>
              </a:rPr>
              <a:t>个月的时间里共发生了</a:t>
            </a:r>
            <a:r>
              <a:rPr lang="en-US" altLang="zh-CN" sz="1400" dirty="0">
                <a:solidFill>
                  <a:srgbClr val="1A1A1A"/>
                </a:solidFill>
                <a:latin typeface="+mn-ea"/>
              </a:rPr>
              <a:t>5100</a:t>
            </a:r>
            <a:r>
              <a:rPr lang="zh-CN" altLang="en-US" sz="1400" dirty="0">
                <a:solidFill>
                  <a:srgbClr val="1A1A1A"/>
                </a:solidFill>
                <a:latin typeface="+mn-ea"/>
              </a:rPr>
              <a:t>多次的超速行驶记录。进一步的筛选分析发现，警车超速行驶的时间竟然大部分都发生在上下班时间</a:t>
            </a:r>
          </a:p>
          <a:p>
            <a:pPr marL="285750" indent="-285750">
              <a:buFont typeface="Arial" panose="020B0604020202020204" pitchFamily="34" charset="0"/>
              <a:buChar char="•"/>
            </a:pPr>
            <a:endParaRPr lang="en-US" altLang="zh-CN" sz="1400" dirty="0">
              <a:solidFill>
                <a:srgbClr val="1A1A1A"/>
              </a:solidFill>
              <a:latin typeface="+mn-ea"/>
            </a:endParaRPr>
          </a:p>
          <a:p>
            <a:pPr marL="285750" indent="-285750">
              <a:lnSpc>
                <a:spcPct val="150000"/>
              </a:lnSpc>
              <a:buFont typeface="Arial" panose="020B0604020202020204" pitchFamily="34" charset="0"/>
              <a:buChar char="•"/>
            </a:pPr>
            <a:r>
              <a:rPr lang="zh-CN" altLang="en-US" sz="1400" dirty="0">
                <a:solidFill>
                  <a:srgbClr val="1A1A1A"/>
                </a:solidFill>
                <a:latin typeface="+mn-ea"/>
              </a:rPr>
              <a:t>翔实的数据纪录与可信的分析结果引起了当地民众的广泛关注，牵扯到超速案件的</a:t>
            </a:r>
            <a:r>
              <a:rPr lang="en-US" altLang="zh-CN" sz="1400" dirty="0">
                <a:solidFill>
                  <a:srgbClr val="1A1A1A"/>
                </a:solidFill>
                <a:latin typeface="+mn-ea"/>
              </a:rPr>
              <a:t>12</a:t>
            </a:r>
            <a:r>
              <a:rPr lang="zh-CN" altLang="en-US" sz="1400" dirty="0">
                <a:solidFill>
                  <a:srgbClr val="1A1A1A"/>
                </a:solidFill>
                <a:latin typeface="+mn-ea"/>
              </a:rPr>
              <a:t>个部门近</a:t>
            </a:r>
            <a:r>
              <a:rPr lang="en-US" altLang="zh-CN" sz="1400" dirty="0">
                <a:solidFill>
                  <a:srgbClr val="1A1A1A"/>
                </a:solidFill>
                <a:latin typeface="+mn-ea"/>
              </a:rPr>
              <a:t>800</a:t>
            </a:r>
            <a:r>
              <a:rPr lang="zh-CN" altLang="en-US" sz="1400" dirty="0">
                <a:solidFill>
                  <a:srgbClr val="1A1A1A"/>
                </a:solidFill>
                <a:latin typeface="+mn-ea"/>
              </a:rPr>
              <a:t>名警察受到处理，“警察开快车”事件被有效治理和纠正</a:t>
            </a:r>
            <a:endParaRPr lang="zh-CN" altLang="en-US" sz="1400" dirty="0">
              <a:latin typeface="+mn-ea"/>
            </a:endParaRPr>
          </a:p>
        </p:txBody>
      </p:sp>
    </p:spTree>
  </p:cSld>
  <p:clrMapOvr>
    <a:masterClrMapping/>
  </p:clrMapOvr>
  <mc:AlternateContent xmlns:mc="http://schemas.openxmlformats.org/markup-compatibility/2006" xmlns:p14="http://schemas.microsoft.com/office/powerpoint/2010/main">
    <mc:Choice Requires="p14">
      <p:transition spd="slow" p14:dur="2000" advTm="49802"/>
    </mc:Choice>
    <mc:Fallback xmlns="">
      <p:transition spd="slow" advTm="49802"/>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altLang="zh-CN" dirty="0"/>
              <a:t> 3 </a:t>
            </a:r>
            <a:r>
              <a:rPr lang="zh-CN" altLang="en-US" dirty="0"/>
              <a:t>大数据应用</a:t>
            </a:r>
          </a:p>
        </p:txBody>
      </p:sp>
      <p:grpSp>
        <p:nvGrpSpPr>
          <p:cNvPr id="18" name="组合 17"/>
          <p:cNvGrpSpPr/>
          <p:nvPr/>
        </p:nvGrpSpPr>
        <p:grpSpPr>
          <a:xfrm>
            <a:off x="478906" y="1467577"/>
            <a:ext cx="3065807" cy="661406"/>
            <a:chOff x="1307154" y="2302514"/>
            <a:chExt cx="2539132" cy="865180"/>
          </a:xfrm>
        </p:grpSpPr>
        <p:sp>
          <p:nvSpPr>
            <p:cNvPr id="22" name="矩形 21"/>
            <p:cNvSpPr/>
            <p:nvPr/>
          </p:nvSpPr>
          <p:spPr>
            <a:xfrm>
              <a:off x="1307154" y="2302514"/>
              <a:ext cx="2539132" cy="865180"/>
            </a:xfrm>
            <a:prstGeom prst="rect">
              <a:avLst/>
            </a:prstGeom>
            <a:solidFill>
              <a:schemeClr val="accent4">
                <a:lumMod val="7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0">
                <a:solidFill>
                  <a:prstClr val="white"/>
                </a:solidFill>
              </a:endParaRPr>
            </a:p>
          </p:txBody>
        </p:sp>
        <p:sp>
          <p:nvSpPr>
            <p:cNvPr id="23" name="矩形 22"/>
            <p:cNvSpPr/>
            <p:nvPr/>
          </p:nvSpPr>
          <p:spPr>
            <a:xfrm>
              <a:off x="1423988" y="2361288"/>
              <a:ext cx="2324100" cy="747632"/>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0">
                <a:solidFill>
                  <a:prstClr val="white"/>
                </a:solidFill>
              </a:endParaRPr>
            </a:p>
          </p:txBody>
        </p:sp>
        <p:sp>
          <p:nvSpPr>
            <p:cNvPr id="24" name="文本框 50"/>
            <p:cNvSpPr txBox="1"/>
            <p:nvPr/>
          </p:nvSpPr>
          <p:spPr>
            <a:xfrm>
              <a:off x="1423987" y="2419137"/>
              <a:ext cx="2323015" cy="615553"/>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400" b="1" dirty="0">
                  <a:solidFill>
                    <a:prstClr val="white"/>
                  </a:solidFill>
                </a:rPr>
                <a:t>农业行业</a:t>
              </a:r>
            </a:p>
          </p:txBody>
        </p:sp>
      </p:grpSp>
      <p:grpSp>
        <p:nvGrpSpPr>
          <p:cNvPr id="19" name="组合 18"/>
          <p:cNvGrpSpPr/>
          <p:nvPr/>
        </p:nvGrpSpPr>
        <p:grpSpPr>
          <a:xfrm>
            <a:off x="490070" y="2304892"/>
            <a:ext cx="3065806" cy="3638785"/>
            <a:chOff x="508958" y="1837426"/>
            <a:chExt cx="3417723" cy="3890514"/>
          </a:xfrm>
        </p:grpSpPr>
        <p:sp>
          <p:nvSpPr>
            <p:cNvPr id="20" name="矩形 19"/>
            <p:cNvSpPr/>
            <p:nvPr/>
          </p:nvSpPr>
          <p:spPr>
            <a:xfrm>
              <a:off x="508958" y="1837426"/>
              <a:ext cx="3417723" cy="3890514"/>
            </a:xfrm>
            <a:prstGeom prst="rect">
              <a:avLst/>
            </a:prstGeom>
            <a:noFill/>
            <a:ln w="1905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1" name="矩形 20"/>
            <p:cNvSpPr/>
            <p:nvPr/>
          </p:nvSpPr>
          <p:spPr>
            <a:xfrm>
              <a:off x="664482" y="2109152"/>
              <a:ext cx="3088011" cy="3257777"/>
            </a:xfrm>
            <a:prstGeom prst="rect">
              <a:avLst/>
            </a:prstGeom>
            <a:ln>
              <a:noFill/>
              <a:prstDash val="dash"/>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600" dirty="0">
                  <a:latin typeface="仿宋" panose="02010609060101010101" pitchFamily="49" charset="-122"/>
                  <a:ea typeface="仿宋" panose="02010609060101010101" pitchFamily="49" charset="-122"/>
                </a:rPr>
                <a:t>    </a:t>
              </a:r>
              <a:r>
                <a:rPr lang="zh-CN" altLang="zh-CN" sz="1600" dirty="0">
                  <a:latin typeface="仿宋" panose="02010609060101010101" pitchFamily="49" charset="-122"/>
                  <a:ea typeface="仿宋" panose="02010609060101010101" pitchFamily="49" charset="-122"/>
                </a:rPr>
                <a:t>借助于大数据提供的消费能力和趋势报告，政府可为农业生产进行合理引导，依据需求进行生产，避免产能过剩造成不必要的资源和社会财富浪费。</a:t>
              </a:r>
            </a:p>
            <a:p>
              <a:endParaRPr lang="en-US" altLang="zh-CN" sz="1600" dirty="0">
                <a:latin typeface="仿宋" panose="02010609060101010101" pitchFamily="49" charset="-122"/>
                <a:ea typeface="仿宋" panose="02010609060101010101" pitchFamily="49" charset="-122"/>
              </a:endParaRPr>
            </a:p>
            <a:p>
              <a:r>
                <a:rPr lang="en-US" altLang="zh-CN" sz="1600" dirty="0">
                  <a:latin typeface="仿宋" panose="02010609060101010101" pitchFamily="49" charset="-122"/>
                  <a:ea typeface="仿宋" panose="02010609060101010101" pitchFamily="49" charset="-122"/>
                </a:rPr>
                <a:t>    </a:t>
              </a:r>
              <a:r>
                <a:rPr lang="zh-CN" altLang="zh-CN" sz="1600" dirty="0">
                  <a:latin typeface="仿宋" panose="02010609060101010101" pitchFamily="49" charset="-122"/>
                  <a:ea typeface="仿宋" panose="02010609060101010101" pitchFamily="49" charset="-122"/>
                </a:rPr>
                <a:t>通过大数据的分析将会更精确地预测未来的天气，帮助农民做好自然灾害的预防工作，帮助政府实现农业的精细化管理和科学决策。</a:t>
              </a:r>
            </a:p>
          </p:txBody>
        </p:sp>
      </p:grpSp>
      <p:pic>
        <p:nvPicPr>
          <p:cNvPr id="26" name="图片 25"/>
          <p:cNvPicPr>
            <a:picLocks noChangeAspect="1"/>
          </p:cNvPicPr>
          <p:nvPr/>
        </p:nvPicPr>
        <p:blipFill>
          <a:blip r:embed="rId3"/>
          <a:stretch>
            <a:fillRect/>
          </a:stretch>
        </p:blipFill>
        <p:spPr>
          <a:xfrm>
            <a:off x="4254141" y="1452570"/>
            <a:ext cx="3450397" cy="1908000"/>
          </a:xfrm>
          <a:prstGeom prst="rect">
            <a:avLst/>
          </a:prstGeom>
        </p:spPr>
      </p:pic>
      <p:pic>
        <p:nvPicPr>
          <p:cNvPr id="30" name="图片 29"/>
          <p:cNvPicPr>
            <a:picLocks noChangeAspect="1"/>
          </p:cNvPicPr>
          <p:nvPr/>
        </p:nvPicPr>
        <p:blipFill>
          <a:blip r:embed="rId4"/>
          <a:stretch>
            <a:fillRect/>
          </a:stretch>
        </p:blipFill>
        <p:spPr>
          <a:xfrm>
            <a:off x="8105774" y="1452570"/>
            <a:ext cx="3033506" cy="1908000"/>
          </a:xfrm>
          <a:prstGeom prst="rect">
            <a:avLst/>
          </a:prstGeom>
        </p:spPr>
      </p:pic>
      <p:sp>
        <p:nvSpPr>
          <p:cNvPr id="33" name="矩形 32"/>
          <p:cNvSpPr/>
          <p:nvPr/>
        </p:nvSpPr>
        <p:spPr>
          <a:xfrm>
            <a:off x="4145498" y="3510285"/>
            <a:ext cx="7294464" cy="2954655"/>
          </a:xfrm>
          <a:prstGeom prst="rect">
            <a:avLst/>
          </a:prstGeom>
        </p:spPr>
        <p:txBody>
          <a:bodyPr wrap="square">
            <a:spAutoFit/>
          </a:bodyPr>
          <a:lstStyle/>
          <a:p>
            <a:pPr marL="285750" indent="-285750">
              <a:lnSpc>
                <a:spcPct val="150000"/>
              </a:lnSpc>
              <a:buFont typeface="Arial" panose="020B0604020202020204" pitchFamily="34" charset="0"/>
              <a:buChar char="•"/>
            </a:pPr>
            <a:r>
              <a:rPr lang="en-US" altLang="zh-CN" sz="1400" dirty="0">
                <a:solidFill>
                  <a:srgbClr val="1A1A1A"/>
                </a:solidFill>
                <a:latin typeface="+mn-ea"/>
              </a:rPr>
              <a:t>2013</a:t>
            </a:r>
            <a:r>
              <a:rPr lang="zh-CN" altLang="en-US" sz="1400" dirty="0">
                <a:solidFill>
                  <a:srgbClr val="1A1A1A"/>
                </a:solidFill>
                <a:latin typeface="+mn-ea"/>
              </a:rPr>
              <a:t>年孟山都又以</a:t>
            </a:r>
            <a:r>
              <a:rPr lang="en-US" altLang="zh-CN" sz="1400" dirty="0">
                <a:solidFill>
                  <a:srgbClr val="1A1A1A"/>
                </a:solidFill>
                <a:latin typeface="+mn-ea"/>
              </a:rPr>
              <a:t>9.3</a:t>
            </a:r>
            <a:r>
              <a:rPr lang="zh-CN" altLang="en-US" sz="1400" dirty="0">
                <a:solidFill>
                  <a:srgbClr val="1A1A1A"/>
                </a:solidFill>
                <a:latin typeface="+mn-ea"/>
              </a:rPr>
              <a:t>亿美元的高价收购了加州气候公司</a:t>
            </a:r>
            <a:r>
              <a:rPr lang="en-US" altLang="zh-CN" sz="1400" dirty="0">
                <a:solidFill>
                  <a:srgbClr val="1A1A1A"/>
                </a:solidFill>
                <a:latin typeface="+mn-ea"/>
              </a:rPr>
              <a:t>Climate Corporation</a:t>
            </a:r>
            <a:r>
              <a:rPr lang="zh-CN" altLang="en-US" sz="1400" dirty="0">
                <a:solidFill>
                  <a:srgbClr val="1A1A1A"/>
                </a:solidFill>
                <a:latin typeface="+mn-ea"/>
              </a:rPr>
              <a:t>。</a:t>
            </a:r>
            <a:r>
              <a:rPr lang="en-US" altLang="zh-CN" sz="1400" dirty="0">
                <a:solidFill>
                  <a:srgbClr val="1A1A1A"/>
                </a:solidFill>
                <a:latin typeface="+mn-ea"/>
              </a:rPr>
              <a:t>Climate</a:t>
            </a:r>
            <a:r>
              <a:rPr lang="zh-CN" altLang="en-US" sz="1400" dirty="0">
                <a:solidFill>
                  <a:srgbClr val="1A1A1A"/>
                </a:solidFill>
                <a:latin typeface="+mn-ea"/>
              </a:rPr>
              <a:t>面向农民提供农业大数据技术平台和意外天气保险服务。它通过分析已掌握的海量数据，包括气象、天气、降雨、地质土壤调查数据等，来预测未来可能对农业生产造成破坏的各种情况，通过农业大数据信息帮助农民预测作物产量</a:t>
            </a:r>
            <a:endParaRPr lang="en-US" altLang="zh-CN" sz="1400" dirty="0">
              <a:solidFill>
                <a:srgbClr val="1A1A1A"/>
              </a:solidFill>
              <a:latin typeface="+mn-ea"/>
            </a:endParaRPr>
          </a:p>
          <a:p>
            <a:pPr marL="285750" indent="-285750">
              <a:buFont typeface="Arial" panose="020B0604020202020204" pitchFamily="34" charset="0"/>
              <a:buChar char="•"/>
            </a:pPr>
            <a:endParaRPr lang="en-US" altLang="zh-CN" sz="1400" dirty="0">
              <a:solidFill>
                <a:srgbClr val="1A1A1A"/>
              </a:solidFill>
              <a:latin typeface="+mn-ea"/>
            </a:endParaRPr>
          </a:p>
          <a:p>
            <a:pPr marL="285750" indent="-285750">
              <a:lnSpc>
                <a:spcPct val="150000"/>
              </a:lnSpc>
              <a:buFont typeface="Arial" panose="020B0604020202020204" pitchFamily="34" charset="0"/>
              <a:buChar char="•"/>
            </a:pPr>
            <a:r>
              <a:rPr lang="zh-CN" altLang="en-US" sz="1400" dirty="0">
                <a:solidFill>
                  <a:srgbClr val="1A1A1A"/>
                </a:solidFill>
                <a:latin typeface="+mn-ea"/>
              </a:rPr>
              <a:t>农业大数据的有效利用，既节省了肥料资源，也避免了过量化肥的污染。此外，</a:t>
            </a:r>
            <a:r>
              <a:rPr lang="en-US" altLang="zh-CN" sz="1400" dirty="0">
                <a:solidFill>
                  <a:srgbClr val="1A1A1A"/>
                </a:solidFill>
                <a:latin typeface="+mn-ea"/>
              </a:rPr>
              <a:t>Climate Pro</a:t>
            </a:r>
            <a:r>
              <a:rPr lang="zh-CN" altLang="en-US" sz="1400" dirty="0">
                <a:solidFill>
                  <a:srgbClr val="1A1A1A"/>
                </a:solidFill>
                <a:latin typeface="+mn-ea"/>
              </a:rPr>
              <a:t>还可通过收集分析降水、温度、土壤种类和作物生长周期信息，帮助农民及时发现和解决农田存在问题</a:t>
            </a:r>
            <a:endParaRPr lang="en-US" altLang="zh-CN" sz="1400" dirty="0">
              <a:solidFill>
                <a:srgbClr val="1A1A1A"/>
              </a:solidFill>
              <a:latin typeface="+mn-ea"/>
            </a:endParaRPr>
          </a:p>
          <a:p>
            <a:pPr marL="285750" indent="-285750">
              <a:buFont typeface="Arial" panose="020B0604020202020204" pitchFamily="34" charset="0"/>
              <a:buChar char="•"/>
            </a:pPr>
            <a:endParaRPr lang="zh-CN" altLang="en-US" dirty="0">
              <a:latin typeface="+mn-ea"/>
            </a:endParaRPr>
          </a:p>
        </p:txBody>
      </p:sp>
    </p:spTree>
  </p:cSld>
  <p:clrMapOvr>
    <a:masterClrMapping/>
  </p:clrMapOvr>
  <mc:AlternateContent xmlns:mc="http://schemas.openxmlformats.org/markup-compatibility/2006" xmlns:p14="http://schemas.microsoft.com/office/powerpoint/2010/main">
    <mc:Choice Requires="p14">
      <p:transition spd="slow" p14:dur="2000" advTm="49802"/>
    </mc:Choice>
    <mc:Fallback xmlns="">
      <p:transition spd="slow" advTm="49802"/>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altLang="zh-CN" dirty="0"/>
              <a:t>1 </a:t>
            </a:r>
            <a:r>
              <a:rPr lang="zh-CN" altLang="en-US" dirty="0"/>
              <a:t>大数据的概念与意义</a:t>
            </a:r>
          </a:p>
          <a:p>
            <a:endParaRPr lang="en-US" dirty="0"/>
          </a:p>
        </p:txBody>
      </p:sp>
      <p:sp>
        <p:nvSpPr>
          <p:cNvPr id="3" name="Content Placeholder 2"/>
          <p:cNvSpPr>
            <a:spLocks noGrp="1"/>
          </p:cNvSpPr>
          <p:nvPr>
            <p:ph sz="quarter" idx="13"/>
          </p:nvPr>
        </p:nvSpPr>
        <p:spPr/>
        <p:txBody>
          <a:bodyPr/>
          <a:lstStyle/>
          <a:p>
            <a:r>
              <a:rPr lang="en-US" altLang="zh-CN" dirty="0"/>
              <a:t>1.1  </a:t>
            </a:r>
            <a:r>
              <a:rPr lang="zh-CN" altLang="en-US" dirty="0"/>
              <a:t>从“数据”到“大数据”</a:t>
            </a:r>
          </a:p>
        </p:txBody>
      </p:sp>
      <p:pic>
        <p:nvPicPr>
          <p:cNvPr id="5" name="图片 4"/>
          <p:cNvPicPr>
            <a:picLocks noChangeAspect="1"/>
          </p:cNvPicPr>
          <p:nvPr/>
        </p:nvPicPr>
        <p:blipFill>
          <a:blip r:embed="rId3"/>
          <a:stretch>
            <a:fillRect/>
          </a:stretch>
        </p:blipFill>
        <p:spPr>
          <a:xfrm>
            <a:off x="2164902" y="1876764"/>
            <a:ext cx="7862195" cy="43560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altLang="zh-CN" dirty="0"/>
              <a:t> 3 </a:t>
            </a:r>
            <a:r>
              <a:rPr lang="zh-CN" altLang="en-US" dirty="0"/>
              <a:t>大数据应用</a:t>
            </a:r>
          </a:p>
        </p:txBody>
      </p:sp>
      <p:grpSp>
        <p:nvGrpSpPr>
          <p:cNvPr id="19" name="组合 18"/>
          <p:cNvGrpSpPr/>
          <p:nvPr/>
        </p:nvGrpSpPr>
        <p:grpSpPr>
          <a:xfrm>
            <a:off x="472658" y="2362346"/>
            <a:ext cx="3065806" cy="3639687"/>
            <a:chOff x="508958" y="1837426"/>
            <a:chExt cx="3417723" cy="3891478"/>
          </a:xfrm>
        </p:grpSpPr>
        <p:sp>
          <p:nvSpPr>
            <p:cNvPr id="20" name="矩形 19"/>
            <p:cNvSpPr/>
            <p:nvPr/>
          </p:nvSpPr>
          <p:spPr>
            <a:xfrm>
              <a:off x="508958" y="1837426"/>
              <a:ext cx="3417723" cy="3890514"/>
            </a:xfrm>
            <a:prstGeom prst="rect">
              <a:avLst/>
            </a:prstGeom>
            <a:noFill/>
            <a:ln w="1905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1" name="矩形 20"/>
            <p:cNvSpPr/>
            <p:nvPr/>
          </p:nvSpPr>
          <p:spPr>
            <a:xfrm>
              <a:off x="664482" y="2109152"/>
              <a:ext cx="3088011" cy="3619752"/>
            </a:xfrm>
            <a:prstGeom prst="rect">
              <a:avLst/>
            </a:prstGeom>
            <a:ln>
              <a:noFill/>
              <a:prstDash val="dash"/>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dirty="0">
                  <a:latin typeface="仿宋" panose="02010609060101010101" pitchFamily="49" charset="-122"/>
                  <a:ea typeface="仿宋" panose="02010609060101010101" pitchFamily="49" charset="-122"/>
                </a:rPr>
                <a:t>   信息技术已在教育领域有了越来越广泛的应用，教学、考试、师生互动、校园安全、家校关系等，只要技术达到的地方，各个环节都被数据包裹。</a:t>
              </a:r>
              <a:endParaRPr lang="en-US" altLang="zh-CN" dirty="0">
                <a:latin typeface="仿宋" panose="02010609060101010101" pitchFamily="49" charset="-122"/>
                <a:ea typeface="仿宋" panose="02010609060101010101" pitchFamily="49" charset="-122"/>
              </a:endParaRPr>
            </a:p>
            <a:p>
              <a:endParaRPr lang="zh-CN" altLang="en-US" dirty="0">
                <a:latin typeface="仿宋" panose="02010609060101010101" pitchFamily="49" charset="-122"/>
                <a:ea typeface="仿宋" panose="02010609060101010101" pitchFamily="49" charset="-122"/>
              </a:endParaRPr>
            </a:p>
            <a:p>
              <a:r>
                <a:rPr lang="zh-CN" altLang="en-US" dirty="0">
                  <a:latin typeface="仿宋" panose="02010609060101010101" pitchFamily="49" charset="-122"/>
                  <a:ea typeface="仿宋" panose="02010609060101010101" pitchFamily="49" charset="-122"/>
                </a:rPr>
                <a:t>   通过大数据的分析来优化教育机制，也可以作出更科学的决策，这将带来潜在的教育革命。</a:t>
              </a:r>
            </a:p>
            <a:p>
              <a:endParaRPr lang="zh-CN" altLang="zh-CN" sz="1600" dirty="0">
                <a:latin typeface="仿宋" panose="02010609060101010101" pitchFamily="49" charset="-122"/>
                <a:ea typeface="仿宋" panose="02010609060101010101" pitchFamily="49" charset="-122"/>
              </a:endParaRPr>
            </a:p>
          </p:txBody>
        </p:sp>
      </p:grpSp>
      <p:grpSp>
        <p:nvGrpSpPr>
          <p:cNvPr id="18" name="组合 17"/>
          <p:cNvGrpSpPr/>
          <p:nvPr/>
        </p:nvGrpSpPr>
        <p:grpSpPr>
          <a:xfrm>
            <a:off x="472658" y="1497309"/>
            <a:ext cx="3065807" cy="661406"/>
            <a:chOff x="1307154" y="2302514"/>
            <a:chExt cx="2539132" cy="865180"/>
          </a:xfrm>
          <a:solidFill>
            <a:schemeClr val="accent1">
              <a:lumMod val="75000"/>
            </a:schemeClr>
          </a:solidFill>
        </p:grpSpPr>
        <p:sp>
          <p:nvSpPr>
            <p:cNvPr id="22" name="矩形 21"/>
            <p:cNvSpPr/>
            <p:nvPr/>
          </p:nvSpPr>
          <p:spPr>
            <a:xfrm>
              <a:off x="1307154" y="2302514"/>
              <a:ext cx="2539132" cy="8651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0">
                <a:solidFill>
                  <a:prstClr val="white"/>
                </a:solidFill>
              </a:endParaRPr>
            </a:p>
          </p:txBody>
        </p:sp>
        <p:sp>
          <p:nvSpPr>
            <p:cNvPr id="23" name="矩形 22"/>
            <p:cNvSpPr/>
            <p:nvPr/>
          </p:nvSpPr>
          <p:spPr>
            <a:xfrm>
              <a:off x="1423988" y="2361288"/>
              <a:ext cx="2324100" cy="747632"/>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0">
                <a:solidFill>
                  <a:prstClr val="white"/>
                </a:solidFill>
              </a:endParaRPr>
            </a:p>
          </p:txBody>
        </p:sp>
        <p:sp>
          <p:nvSpPr>
            <p:cNvPr id="24" name="文本框 50"/>
            <p:cNvSpPr txBox="1"/>
            <p:nvPr/>
          </p:nvSpPr>
          <p:spPr>
            <a:xfrm>
              <a:off x="1590177" y="2419137"/>
              <a:ext cx="1999785" cy="615553"/>
            </a:xfrm>
            <a:prstGeom prst="rect">
              <a:avLst/>
            </a:prstGeom>
            <a:grp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400" b="1" dirty="0">
                  <a:solidFill>
                    <a:prstClr val="white"/>
                  </a:solidFill>
                </a:rPr>
                <a:t>教育行业</a:t>
              </a:r>
            </a:p>
          </p:txBody>
        </p:sp>
      </p:grpSp>
      <p:pic>
        <p:nvPicPr>
          <p:cNvPr id="17" name="图片 16"/>
          <p:cNvPicPr>
            <a:picLocks noChangeAspect="1"/>
          </p:cNvPicPr>
          <p:nvPr/>
        </p:nvPicPr>
        <p:blipFill>
          <a:blip r:embed="rId3"/>
          <a:stretch>
            <a:fillRect/>
          </a:stretch>
        </p:blipFill>
        <p:spPr>
          <a:xfrm>
            <a:off x="7672387" y="1542240"/>
            <a:ext cx="3180000" cy="1908000"/>
          </a:xfrm>
          <a:prstGeom prst="rect">
            <a:avLst/>
          </a:prstGeom>
        </p:spPr>
      </p:pic>
      <p:pic>
        <p:nvPicPr>
          <p:cNvPr id="26" name="图片 25"/>
          <p:cNvPicPr>
            <a:picLocks noChangeAspect="1"/>
          </p:cNvPicPr>
          <p:nvPr/>
        </p:nvPicPr>
        <p:blipFill>
          <a:blip r:embed="rId4"/>
          <a:stretch>
            <a:fillRect/>
          </a:stretch>
        </p:blipFill>
        <p:spPr>
          <a:xfrm>
            <a:off x="4495684" y="1521000"/>
            <a:ext cx="2867212" cy="1908000"/>
          </a:xfrm>
          <a:prstGeom prst="rect">
            <a:avLst/>
          </a:prstGeom>
        </p:spPr>
      </p:pic>
      <p:sp>
        <p:nvSpPr>
          <p:cNvPr id="27" name="矩形 26"/>
          <p:cNvSpPr/>
          <p:nvPr/>
        </p:nvSpPr>
        <p:spPr>
          <a:xfrm>
            <a:off x="4272267" y="3838432"/>
            <a:ext cx="6580120" cy="1354217"/>
          </a:xfrm>
          <a:prstGeom prst="rect">
            <a:avLst/>
          </a:prstGeom>
        </p:spPr>
        <p:txBody>
          <a:bodyPr wrap="square">
            <a:spAutoFit/>
          </a:bodyPr>
          <a:lstStyle/>
          <a:p>
            <a:pPr marL="285750" indent="-285750">
              <a:buFont typeface="Arial" panose="020B0604020202020204" pitchFamily="34" charset="0"/>
              <a:buChar char="•"/>
            </a:pPr>
            <a:r>
              <a:rPr lang="zh-CN" altLang="en-US" sz="1600" dirty="0">
                <a:solidFill>
                  <a:srgbClr val="1A1A1A"/>
                </a:solidFill>
                <a:latin typeface="+mn-ea"/>
              </a:rPr>
              <a:t>南京理工大学教育基金会通过大数据分析，每个月在食堂吃饭超过 </a:t>
            </a:r>
            <a:r>
              <a:rPr lang="en-US" altLang="zh-CN" sz="1600" dirty="0">
                <a:solidFill>
                  <a:srgbClr val="1A1A1A"/>
                </a:solidFill>
                <a:latin typeface="+mn-ea"/>
              </a:rPr>
              <a:t>60</a:t>
            </a:r>
            <a:r>
              <a:rPr lang="zh-CN" altLang="en-US" sz="1600" dirty="0">
                <a:solidFill>
                  <a:srgbClr val="1A1A1A"/>
                </a:solidFill>
                <a:latin typeface="+mn-ea"/>
              </a:rPr>
              <a:t>顿、一个月总消费不足</a:t>
            </a:r>
            <a:r>
              <a:rPr lang="en-US" altLang="zh-CN" sz="1600" dirty="0">
                <a:solidFill>
                  <a:srgbClr val="1A1A1A"/>
                </a:solidFill>
                <a:latin typeface="+mn-ea"/>
              </a:rPr>
              <a:t>420</a:t>
            </a:r>
            <a:r>
              <a:rPr lang="zh-CN" altLang="en-US" sz="1600" dirty="0">
                <a:solidFill>
                  <a:srgbClr val="1A1A1A"/>
                </a:solidFill>
                <a:latin typeface="+mn-ea"/>
              </a:rPr>
              <a:t>元的，被列为受资助对象。南京理工大学还采取直接将补贴款打入学生饭卡的方式，学生无需填表申请，不用审核</a:t>
            </a:r>
            <a:endParaRPr lang="en-US" altLang="zh-CN" sz="1600" dirty="0">
              <a:solidFill>
                <a:srgbClr val="1A1A1A"/>
              </a:solidFill>
              <a:latin typeface="+mn-ea"/>
            </a:endParaRPr>
          </a:p>
          <a:p>
            <a:endParaRPr lang="zh-CN" altLang="en-US" dirty="0">
              <a:latin typeface="+mn-ea"/>
            </a:endParaRPr>
          </a:p>
        </p:txBody>
      </p:sp>
    </p:spTree>
  </p:cSld>
  <p:clrMapOvr>
    <a:masterClrMapping/>
  </p:clrMapOvr>
  <mc:AlternateContent xmlns:mc="http://schemas.openxmlformats.org/markup-compatibility/2006" xmlns:p14="http://schemas.microsoft.com/office/powerpoint/2010/main">
    <mc:Choice Requires="p14">
      <p:transition spd="slow" p14:dur="2000" advTm="49802"/>
    </mc:Choice>
    <mc:Fallback xmlns="">
      <p:transition spd="slow" advTm="49802"/>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altLang="zh-CN" dirty="0"/>
              <a:t> 3 </a:t>
            </a:r>
            <a:r>
              <a:rPr lang="zh-CN" altLang="en-US" dirty="0"/>
              <a:t>大数据应用</a:t>
            </a:r>
          </a:p>
        </p:txBody>
      </p:sp>
      <p:grpSp>
        <p:nvGrpSpPr>
          <p:cNvPr id="4" name="组合 3"/>
          <p:cNvGrpSpPr/>
          <p:nvPr/>
        </p:nvGrpSpPr>
        <p:grpSpPr>
          <a:xfrm>
            <a:off x="482051" y="1393081"/>
            <a:ext cx="3101893" cy="661406"/>
            <a:chOff x="1307154" y="2302514"/>
            <a:chExt cx="2539132" cy="865180"/>
          </a:xfrm>
          <a:solidFill>
            <a:schemeClr val="accent6">
              <a:lumMod val="75000"/>
            </a:schemeClr>
          </a:solidFill>
        </p:grpSpPr>
        <p:sp>
          <p:nvSpPr>
            <p:cNvPr id="14" name="矩形 13"/>
            <p:cNvSpPr/>
            <p:nvPr/>
          </p:nvSpPr>
          <p:spPr>
            <a:xfrm>
              <a:off x="1307154" y="2302514"/>
              <a:ext cx="2539132" cy="8651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0">
                <a:solidFill>
                  <a:prstClr val="white"/>
                </a:solidFill>
              </a:endParaRPr>
            </a:p>
          </p:txBody>
        </p:sp>
        <p:sp>
          <p:nvSpPr>
            <p:cNvPr id="15" name="矩形 14"/>
            <p:cNvSpPr/>
            <p:nvPr/>
          </p:nvSpPr>
          <p:spPr>
            <a:xfrm>
              <a:off x="1423988" y="2361288"/>
              <a:ext cx="2324100" cy="747632"/>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0">
                <a:solidFill>
                  <a:prstClr val="white"/>
                </a:solidFill>
              </a:endParaRPr>
            </a:p>
          </p:txBody>
        </p:sp>
        <p:sp>
          <p:nvSpPr>
            <p:cNvPr id="16" name="文本框 50"/>
            <p:cNvSpPr txBox="1"/>
            <p:nvPr/>
          </p:nvSpPr>
          <p:spPr>
            <a:xfrm>
              <a:off x="1602699" y="2419137"/>
              <a:ext cx="1966674" cy="615553"/>
            </a:xfrm>
            <a:prstGeom prst="rect">
              <a:avLst/>
            </a:prstGeom>
            <a:grp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400" b="1" dirty="0">
                  <a:solidFill>
                    <a:prstClr val="white"/>
                  </a:solidFill>
                </a:rPr>
                <a:t>环境行业</a:t>
              </a:r>
            </a:p>
          </p:txBody>
        </p:sp>
      </p:grpSp>
      <p:sp>
        <p:nvSpPr>
          <p:cNvPr id="5" name="矩形 4"/>
          <p:cNvSpPr/>
          <p:nvPr/>
        </p:nvSpPr>
        <p:spPr>
          <a:xfrm>
            <a:off x="482051" y="2170806"/>
            <a:ext cx="3033219" cy="3887094"/>
          </a:xfrm>
          <a:prstGeom prst="rect">
            <a:avLst/>
          </a:prstGeom>
          <a:noFill/>
          <a:ln w="1905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6" name="矩形 5"/>
          <p:cNvSpPr/>
          <p:nvPr/>
        </p:nvSpPr>
        <p:spPr>
          <a:xfrm>
            <a:off x="584644" y="2449579"/>
            <a:ext cx="2930626" cy="230832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600" dirty="0">
                <a:latin typeface="仿宋" panose="02010609060101010101" pitchFamily="49" charset="-122"/>
                <a:ea typeface="仿宋" panose="02010609060101010101" pitchFamily="49" charset="-122"/>
              </a:rPr>
              <a:t>    借助于大数据技术，天气预报的准确性和实效性将会大大提高，预报的及时性将会大大提升，同时对于重大自然灾害如龙卷风，通过大数据计算平台，人们将会更加精确地了解其运动轨迹和危害的等级，有利于帮助人们提高应对自然灾害的能力。</a:t>
            </a:r>
          </a:p>
        </p:txBody>
      </p:sp>
      <p:pic>
        <p:nvPicPr>
          <p:cNvPr id="10" name="图片 9"/>
          <p:cNvPicPr>
            <a:picLocks noChangeAspect="1"/>
          </p:cNvPicPr>
          <p:nvPr/>
        </p:nvPicPr>
        <p:blipFill>
          <a:blip r:embed="rId3"/>
          <a:stretch>
            <a:fillRect/>
          </a:stretch>
        </p:blipFill>
        <p:spPr>
          <a:xfrm>
            <a:off x="7593645" y="1389263"/>
            <a:ext cx="3021429" cy="1692000"/>
          </a:xfrm>
          <a:prstGeom prst="rect">
            <a:avLst/>
          </a:prstGeom>
        </p:spPr>
      </p:pic>
      <p:pic>
        <p:nvPicPr>
          <p:cNvPr id="25" name="图片 24"/>
          <p:cNvPicPr>
            <a:picLocks noChangeAspect="1"/>
          </p:cNvPicPr>
          <p:nvPr/>
        </p:nvPicPr>
        <p:blipFill>
          <a:blip r:embed="rId4"/>
          <a:stretch>
            <a:fillRect/>
          </a:stretch>
        </p:blipFill>
        <p:spPr>
          <a:xfrm>
            <a:off x="4461385" y="1367101"/>
            <a:ext cx="2606164" cy="1728000"/>
          </a:xfrm>
          <a:prstGeom prst="rect">
            <a:avLst/>
          </a:prstGeom>
        </p:spPr>
      </p:pic>
      <p:sp>
        <p:nvSpPr>
          <p:cNvPr id="26" name="矩形 25"/>
          <p:cNvSpPr/>
          <p:nvPr/>
        </p:nvSpPr>
        <p:spPr>
          <a:xfrm>
            <a:off x="4107647" y="3188242"/>
            <a:ext cx="6971996" cy="2800767"/>
          </a:xfrm>
          <a:prstGeom prst="rect">
            <a:avLst/>
          </a:prstGeom>
        </p:spPr>
        <p:txBody>
          <a:bodyPr wrap="square">
            <a:spAutoFit/>
          </a:bodyPr>
          <a:lstStyle/>
          <a:p>
            <a:pPr marL="285750" indent="-285750">
              <a:buFont typeface="Arial" panose="020B0604020202020204" pitchFamily="34" charset="0"/>
              <a:buChar char="•"/>
            </a:pPr>
            <a:r>
              <a:rPr lang="zh-CN" altLang="en-US" sz="1600" dirty="0">
                <a:solidFill>
                  <a:srgbClr val="1A1A1A"/>
                </a:solidFill>
                <a:latin typeface="+mn-ea"/>
              </a:rPr>
              <a:t>纽约曼哈顿条哈德森河</a:t>
            </a:r>
            <a:r>
              <a:rPr lang="en-US" altLang="zh-CN" sz="1600" dirty="0">
                <a:solidFill>
                  <a:srgbClr val="1A1A1A"/>
                </a:solidFill>
                <a:latin typeface="+mn-ea"/>
              </a:rPr>
              <a:t>(Hudson River)</a:t>
            </a:r>
            <a:r>
              <a:rPr lang="zh-CN" altLang="en-US" sz="1600" dirty="0">
                <a:solidFill>
                  <a:srgbClr val="1A1A1A"/>
                </a:solidFill>
                <a:latin typeface="+mn-ea"/>
              </a:rPr>
              <a:t>，在过去</a:t>
            </a:r>
            <a:r>
              <a:rPr lang="en-US" altLang="zh-CN" sz="1600" dirty="0">
                <a:solidFill>
                  <a:srgbClr val="1A1A1A"/>
                </a:solidFill>
                <a:latin typeface="+mn-ea"/>
              </a:rPr>
              <a:t>20</a:t>
            </a:r>
            <a:r>
              <a:rPr lang="zh-CN" altLang="en-US" sz="1600" dirty="0">
                <a:solidFill>
                  <a:srgbClr val="1A1A1A"/>
                </a:solidFill>
                <a:latin typeface="+mn-ea"/>
              </a:rPr>
              <a:t>年里，居民造成的下水道污物的沉积，以及近代大型工厂倾倒的有毒化学物质，致使这条生态系统敏感的河流受到严重污染</a:t>
            </a:r>
            <a:endParaRPr lang="en-US" altLang="zh-CN" sz="1600" dirty="0">
              <a:solidFill>
                <a:srgbClr val="1A1A1A"/>
              </a:solidFill>
              <a:latin typeface="+mn-ea"/>
            </a:endParaRPr>
          </a:p>
          <a:p>
            <a:pPr marL="285750" indent="-285750">
              <a:buFont typeface="Arial" panose="020B0604020202020204" pitchFamily="34" charset="0"/>
              <a:buChar char="•"/>
            </a:pPr>
            <a:endParaRPr lang="en-US" altLang="zh-CN" sz="1600" dirty="0">
              <a:solidFill>
                <a:srgbClr val="1A1A1A"/>
              </a:solidFill>
              <a:latin typeface="+mn-ea"/>
            </a:endParaRPr>
          </a:p>
          <a:p>
            <a:pPr marL="285750" indent="-285750">
              <a:buFont typeface="Arial" panose="020B0604020202020204" pitchFamily="34" charset="0"/>
              <a:buChar char="•"/>
            </a:pPr>
            <a:r>
              <a:rPr lang="zh-CN" altLang="en-US" sz="1600" dirty="0">
                <a:latin typeface="+mn-ea"/>
              </a:rPr>
              <a:t>纽约州政府发起了一个“新一代的水资源管理计划”，他们在河流的全程都安装了传感器，这些传感器把水的不同层面、各种物理、化学、生物数据，实时地通过网络传递到后台的计算中心区。各种数据汇成了一条虚拟的哈德森河，流水何时被污染，化学、物理、生物成分发生了什么变化，一看便知</a:t>
            </a:r>
            <a:endParaRPr lang="en-US" altLang="zh-CN" sz="1600" dirty="0">
              <a:latin typeface="+mn-ea"/>
            </a:endParaRPr>
          </a:p>
          <a:p>
            <a:pPr marL="285750" indent="-285750">
              <a:buFont typeface="Arial" panose="020B0604020202020204" pitchFamily="34" charset="0"/>
              <a:buChar char="•"/>
            </a:pPr>
            <a:endParaRPr lang="en-US" altLang="zh-CN" sz="1600" dirty="0">
              <a:latin typeface="+mn-ea"/>
            </a:endParaRPr>
          </a:p>
          <a:p>
            <a:pPr marL="285750" indent="-285750">
              <a:buFont typeface="Arial" panose="020B0604020202020204" pitchFamily="34" charset="0"/>
              <a:buChar char="•"/>
            </a:pPr>
            <a:r>
              <a:rPr lang="zh-CN" altLang="en-US" sz="1600" dirty="0"/>
              <a:t>经过多年努力，哈德森河流已恢复其清澈的水质和优美的环境</a:t>
            </a:r>
            <a:endParaRPr lang="zh-CN" altLang="en-US" sz="1600" dirty="0">
              <a:latin typeface="+mn-ea"/>
            </a:endParaRPr>
          </a:p>
        </p:txBody>
      </p:sp>
    </p:spTree>
  </p:cSld>
  <p:clrMapOvr>
    <a:masterClrMapping/>
  </p:clrMapOvr>
  <mc:AlternateContent xmlns:mc="http://schemas.openxmlformats.org/markup-compatibility/2006" xmlns:p14="http://schemas.microsoft.com/office/powerpoint/2010/main">
    <mc:Choice Requires="p14">
      <p:transition spd="slow" p14:dur="2000" advTm="49802"/>
    </mc:Choice>
    <mc:Fallback xmlns="">
      <p:transition spd="slow" advTm="49802"/>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矩形 74"/>
          <p:cNvSpPr/>
          <p:nvPr/>
        </p:nvSpPr>
        <p:spPr>
          <a:xfrm>
            <a:off x="5351554" y="4702357"/>
            <a:ext cx="4806168" cy="758379"/>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8" name="矩形 67"/>
          <p:cNvSpPr/>
          <p:nvPr/>
        </p:nvSpPr>
        <p:spPr>
          <a:xfrm>
            <a:off x="5271698" y="3492249"/>
            <a:ext cx="4806168" cy="75837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4" name="矩形 53"/>
          <p:cNvSpPr/>
          <p:nvPr/>
        </p:nvSpPr>
        <p:spPr>
          <a:xfrm>
            <a:off x="5236912" y="2285389"/>
            <a:ext cx="4806168" cy="75837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2" name="矩形 1"/>
          <p:cNvSpPr/>
          <p:nvPr/>
        </p:nvSpPr>
        <p:spPr>
          <a:xfrm>
            <a:off x="5236912" y="1193257"/>
            <a:ext cx="4806168" cy="75837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pic>
        <p:nvPicPr>
          <p:cNvPr id="169" name="Picture 168"/>
          <p:cNvPicPr>
            <a:picLocks noChangeAspect="1"/>
          </p:cNvPicPr>
          <p:nvPr/>
        </p:nvPicPr>
        <p:blipFill>
          <a:blip r:embed="rId3">
            <a:alphaModFix amt="4000"/>
          </a:blip>
          <a:stretch>
            <a:fillRect/>
          </a:stretch>
        </p:blipFill>
        <p:spPr>
          <a:xfrm>
            <a:off x="6367635" y="17543"/>
            <a:ext cx="7166113" cy="7166113"/>
          </a:xfrm>
          <a:prstGeom prst="rect">
            <a:avLst/>
          </a:prstGeom>
        </p:spPr>
      </p:pic>
      <p:pic>
        <p:nvPicPr>
          <p:cNvPr id="136" name="Picture 135"/>
          <p:cNvPicPr>
            <a:picLocks noChangeAspect="1"/>
          </p:cNvPicPr>
          <p:nvPr/>
        </p:nvPicPr>
        <p:blipFill>
          <a:blip r:embed="rId4"/>
          <a:stretch>
            <a:fillRect/>
          </a:stretch>
        </p:blipFill>
        <p:spPr>
          <a:xfrm rot="5400000">
            <a:off x="-1152997" y="1166249"/>
            <a:ext cx="6858000" cy="4552006"/>
          </a:xfrm>
          <a:prstGeom prst="rect">
            <a:avLst/>
          </a:prstGeom>
        </p:spPr>
      </p:pic>
      <p:sp>
        <p:nvSpPr>
          <p:cNvPr id="137" name="Rectangle 136"/>
          <p:cNvSpPr/>
          <p:nvPr/>
        </p:nvSpPr>
        <p:spPr>
          <a:xfrm>
            <a:off x="0" y="0"/>
            <a:ext cx="4552006" cy="6858000"/>
          </a:xfrm>
          <a:prstGeom prst="rect">
            <a:avLst/>
          </a:prstGeom>
          <a:solidFill>
            <a:srgbClr val="0064B8">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200" dirty="0">
              <a:latin typeface="微软雅黑" panose="020B0503020204020204" pitchFamily="34" charset="-122"/>
              <a:ea typeface="微软雅黑" panose="020B0503020204020204" pitchFamily="34" charset="-122"/>
            </a:endParaRPr>
          </a:p>
        </p:txBody>
      </p:sp>
      <p:sp>
        <p:nvSpPr>
          <p:cNvPr id="39" name="矩形 78"/>
          <p:cNvSpPr/>
          <p:nvPr/>
        </p:nvSpPr>
        <p:spPr>
          <a:xfrm>
            <a:off x="5351554" y="1556783"/>
            <a:ext cx="602729" cy="22084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srgbClr val="0064B8"/>
              </a:solidFill>
              <a:latin typeface="Arial" panose="020B0604020202020204" pitchFamily="34" charset="0"/>
              <a:cs typeface="Arial" panose="020B0604020202020204" pitchFamily="34" charset="0"/>
            </a:endParaRPr>
          </a:p>
        </p:txBody>
      </p:sp>
      <p:grpSp>
        <p:nvGrpSpPr>
          <p:cNvPr id="138" name="组合 37"/>
          <p:cNvGrpSpPr/>
          <p:nvPr/>
        </p:nvGrpSpPr>
        <p:grpSpPr>
          <a:xfrm>
            <a:off x="5208257" y="1167330"/>
            <a:ext cx="4674974" cy="727051"/>
            <a:chOff x="4951741" y="2055020"/>
            <a:chExt cx="2896302" cy="768430"/>
          </a:xfrm>
        </p:grpSpPr>
        <p:sp>
          <p:nvSpPr>
            <p:cNvPr id="38" name="文本框 21"/>
            <p:cNvSpPr txBox="1"/>
            <p:nvPr/>
          </p:nvSpPr>
          <p:spPr>
            <a:xfrm>
              <a:off x="4951741" y="2158184"/>
              <a:ext cx="587123" cy="553998"/>
            </a:xfrm>
            <a:prstGeom prst="rect">
              <a:avLst/>
            </a:prstGeom>
            <a:noFill/>
            <a:ln>
              <a:noFill/>
            </a:ln>
          </p:spPr>
          <p:txBody>
            <a:bodyPr wrap="square" lIns="0" tIns="0" rIns="0" bIns="0" rtlCol="0" anchor="ctr" anchorCtr="0">
              <a:spAutoFit/>
            </a:bodyPr>
            <a:lstStyle/>
            <a:p>
              <a:pPr algn="ctr"/>
              <a:r>
                <a:rPr lang="en-US" altLang="zh-CN" sz="3600" dirty="0">
                  <a:solidFill>
                    <a:srgbClr val="0064B8"/>
                  </a:solidFill>
                  <a:latin typeface="Arial" panose="020B0604020202020204" pitchFamily="34" charset="0"/>
                  <a:cs typeface="Arial" panose="020B0604020202020204" pitchFamily="34" charset="0"/>
                </a:rPr>
                <a:t>01</a:t>
              </a:r>
              <a:endParaRPr lang="zh-CN" altLang="en-US" sz="3600" dirty="0">
                <a:solidFill>
                  <a:srgbClr val="0064B8"/>
                </a:solidFill>
                <a:latin typeface="Arial" panose="020B0604020202020204" pitchFamily="34" charset="0"/>
                <a:cs typeface="Arial" panose="020B0604020202020204" pitchFamily="34" charset="0"/>
              </a:endParaRPr>
            </a:p>
          </p:txBody>
        </p:sp>
        <p:grpSp>
          <p:nvGrpSpPr>
            <p:cNvPr id="140" name="组合 35"/>
            <p:cNvGrpSpPr/>
            <p:nvPr/>
          </p:nvGrpSpPr>
          <p:grpSpPr>
            <a:xfrm>
              <a:off x="5485480" y="2055020"/>
              <a:ext cx="2362563" cy="768430"/>
              <a:chOff x="5609305" y="2026445"/>
              <a:chExt cx="2362563" cy="768430"/>
            </a:xfrm>
          </p:grpSpPr>
          <p:sp>
            <p:nvSpPr>
              <p:cNvPr id="141" name="文本框 30"/>
              <p:cNvSpPr txBox="1"/>
              <p:nvPr/>
            </p:nvSpPr>
            <p:spPr>
              <a:xfrm>
                <a:off x="5609305" y="2026445"/>
                <a:ext cx="2362563" cy="461665"/>
              </a:xfrm>
              <a:prstGeom prst="rect">
                <a:avLst/>
              </a:prstGeom>
              <a:noFill/>
            </p:spPr>
            <p:txBody>
              <a:bodyPr wrap="square" rtlCol="0">
                <a:spAutoFit/>
              </a:bodyPr>
              <a:lstStyle/>
              <a:p>
                <a:r>
                  <a:rPr lang="zh-CN" altLang="en-US" sz="2400" b="1" spc="50" dirty="0">
                    <a:solidFill>
                      <a:srgbClr val="0064B8"/>
                    </a:solidFill>
                    <a:latin typeface="Arial" panose="020B0604020202020204" pitchFamily="34" charset="0"/>
                    <a:cs typeface="Arial" panose="020B0604020202020204" pitchFamily="34" charset="0"/>
                  </a:rPr>
                  <a:t>大数据概念与意义</a:t>
                </a:r>
              </a:p>
            </p:txBody>
          </p:sp>
          <p:sp>
            <p:nvSpPr>
              <p:cNvPr id="142" name="文本框 32"/>
              <p:cNvSpPr txBox="1"/>
              <p:nvPr/>
            </p:nvSpPr>
            <p:spPr>
              <a:xfrm>
                <a:off x="5641736" y="2456321"/>
                <a:ext cx="887927" cy="338554"/>
              </a:xfrm>
              <a:prstGeom prst="rect">
                <a:avLst/>
              </a:prstGeom>
              <a:noFill/>
            </p:spPr>
            <p:txBody>
              <a:bodyPr wrap="none" rtlCol="0">
                <a:spAutoFit/>
              </a:bodyPr>
              <a:lstStyle/>
              <a:p>
                <a:r>
                  <a:rPr lang="en-US" altLang="zh-CN" sz="1600" spc="100" dirty="0">
                    <a:solidFill>
                      <a:srgbClr val="0064B8"/>
                    </a:solidFill>
                    <a:latin typeface="Arial" panose="020B0604020202020204" pitchFamily="34" charset="0"/>
                    <a:cs typeface="Arial" panose="020B0604020202020204" pitchFamily="34" charset="0"/>
                  </a:rPr>
                  <a:t>Background</a:t>
                </a:r>
                <a:endParaRPr lang="zh-CN" altLang="en-US" sz="1600" spc="100" dirty="0">
                  <a:solidFill>
                    <a:srgbClr val="0064B8"/>
                  </a:solidFill>
                  <a:latin typeface="Arial" panose="020B0604020202020204" pitchFamily="34" charset="0"/>
                  <a:cs typeface="Arial" panose="020B0604020202020204" pitchFamily="34" charset="0"/>
                </a:endParaRPr>
              </a:p>
            </p:txBody>
          </p:sp>
        </p:grpSp>
      </p:grpSp>
      <p:sp>
        <p:nvSpPr>
          <p:cNvPr id="166" name="文本框 7"/>
          <p:cNvSpPr txBox="1"/>
          <p:nvPr/>
        </p:nvSpPr>
        <p:spPr>
          <a:xfrm>
            <a:off x="395965" y="2311946"/>
            <a:ext cx="3819830" cy="707886"/>
          </a:xfrm>
          <a:prstGeom prst="rect">
            <a:avLst/>
          </a:prstGeom>
          <a:noFill/>
        </p:spPr>
        <p:txBody>
          <a:bodyPr wrap="square" rtlCol="0">
            <a:spAutoFit/>
          </a:bodyPr>
          <a:lstStyle/>
          <a:p>
            <a:pPr algn="dist"/>
            <a:r>
              <a:rPr lang="zh-CN" altLang="en-US" sz="4000" b="1" spc="50" dirty="0">
                <a:solidFill>
                  <a:schemeClr val="bg1"/>
                </a:solidFill>
                <a:latin typeface="+mj-ea"/>
                <a:ea typeface="+mj-ea"/>
              </a:rPr>
              <a:t>大数据概述</a:t>
            </a:r>
          </a:p>
        </p:txBody>
      </p:sp>
      <p:sp>
        <p:nvSpPr>
          <p:cNvPr id="167" name="文本框 6"/>
          <p:cNvSpPr txBox="1"/>
          <p:nvPr/>
        </p:nvSpPr>
        <p:spPr>
          <a:xfrm>
            <a:off x="1372933" y="3767264"/>
            <a:ext cx="1649811" cy="400110"/>
          </a:xfrm>
          <a:prstGeom prst="rect">
            <a:avLst/>
          </a:prstGeom>
          <a:noFill/>
        </p:spPr>
        <p:txBody>
          <a:bodyPr wrap="none" rtlCol="0">
            <a:spAutoFit/>
          </a:bodyPr>
          <a:lstStyle/>
          <a:p>
            <a:r>
              <a:rPr lang="en-US" altLang="zh-CN" sz="2000" spc="50" dirty="0">
                <a:solidFill>
                  <a:schemeClr val="bg1"/>
                </a:solidFill>
                <a:latin typeface="+mj-ea"/>
                <a:ea typeface="+mj-ea"/>
              </a:rPr>
              <a:t>CONTENTS</a:t>
            </a:r>
            <a:endParaRPr lang="zh-CN" altLang="en-US" sz="2000" spc="50" dirty="0">
              <a:solidFill>
                <a:schemeClr val="bg1"/>
              </a:solidFill>
              <a:latin typeface="+mj-ea"/>
              <a:ea typeface="+mj-ea"/>
            </a:endParaRPr>
          </a:p>
        </p:txBody>
      </p:sp>
      <p:sp>
        <p:nvSpPr>
          <p:cNvPr id="55" name="矩形 78"/>
          <p:cNvSpPr/>
          <p:nvPr/>
        </p:nvSpPr>
        <p:spPr>
          <a:xfrm>
            <a:off x="5374604" y="2648915"/>
            <a:ext cx="602729" cy="22084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srgbClr val="0064B8"/>
              </a:solidFill>
              <a:latin typeface="Arial" panose="020B0604020202020204" pitchFamily="34" charset="0"/>
              <a:cs typeface="Arial" panose="020B0604020202020204" pitchFamily="34" charset="0"/>
            </a:endParaRPr>
          </a:p>
        </p:txBody>
      </p:sp>
      <p:grpSp>
        <p:nvGrpSpPr>
          <p:cNvPr id="56" name="组合 37"/>
          <p:cNvGrpSpPr/>
          <p:nvPr/>
        </p:nvGrpSpPr>
        <p:grpSpPr>
          <a:xfrm>
            <a:off x="5236912" y="2226957"/>
            <a:ext cx="4693041" cy="703635"/>
            <a:chOff x="4931740" y="2099037"/>
            <a:chExt cx="2907495" cy="743682"/>
          </a:xfrm>
        </p:grpSpPr>
        <p:sp>
          <p:nvSpPr>
            <p:cNvPr id="57" name="文本框 21"/>
            <p:cNvSpPr txBox="1"/>
            <p:nvPr/>
          </p:nvSpPr>
          <p:spPr>
            <a:xfrm>
              <a:off x="4931740" y="2157956"/>
              <a:ext cx="587123" cy="585528"/>
            </a:xfrm>
            <a:prstGeom prst="rect">
              <a:avLst/>
            </a:prstGeom>
            <a:noFill/>
            <a:ln>
              <a:noFill/>
            </a:ln>
          </p:spPr>
          <p:txBody>
            <a:bodyPr wrap="square" lIns="0" tIns="0" rIns="0" bIns="0" rtlCol="0" anchor="ctr" anchorCtr="0">
              <a:spAutoFit/>
            </a:bodyPr>
            <a:lstStyle/>
            <a:p>
              <a:pPr algn="ctr"/>
              <a:r>
                <a:rPr lang="en-US" altLang="zh-CN" sz="3600" dirty="0">
                  <a:solidFill>
                    <a:srgbClr val="0064B8"/>
                  </a:solidFill>
                  <a:latin typeface="Arial" panose="020B0604020202020204" pitchFamily="34" charset="0"/>
                  <a:cs typeface="Arial" panose="020B0604020202020204" pitchFamily="34" charset="0"/>
                </a:rPr>
                <a:t>02</a:t>
              </a:r>
              <a:endParaRPr lang="zh-CN" altLang="en-US" sz="3600" dirty="0">
                <a:solidFill>
                  <a:srgbClr val="0064B8"/>
                </a:solidFill>
                <a:latin typeface="Arial" panose="020B0604020202020204" pitchFamily="34" charset="0"/>
                <a:cs typeface="Arial" panose="020B0604020202020204" pitchFamily="34" charset="0"/>
              </a:endParaRPr>
            </a:p>
          </p:txBody>
        </p:sp>
        <p:grpSp>
          <p:nvGrpSpPr>
            <p:cNvPr id="58" name="组合 35"/>
            <p:cNvGrpSpPr/>
            <p:nvPr/>
          </p:nvGrpSpPr>
          <p:grpSpPr>
            <a:xfrm>
              <a:off x="5476672" y="2099037"/>
              <a:ext cx="2362563" cy="743682"/>
              <a:chOff x="5600497" y="2070462"/>
              <a:chExt cx="2362563" cy="743682"/>
            </a:xfrm>
          </p:grpSpPr>
          <p:sp>
            <p:nvSpPr>
              <p:cNvPr id="59" name="文本框 30"/>
              <p:cNvSpPr txBox="1"/>
              <p:nvPr/>
            </p:nvSpPr>
            <p:spPr>
              <a:xfrm>
                <a:off x="5600497" y="2070462"/>
                <a:ext cx="2362563" cy="487940"/>
              </a:xfrm>
              <a:prstGeom prst="rect">
                <a:avLst/>
              </a:prstGeom>
              <a:noFill/>
            </p:spPr>
            <p:txBody>
              <a:bodyPr wrap="square" rtlCol="0">
                <a:spAutoFit/>
              </a:bodyPr>
              <a:lstStyle/>
              <a:p>
                <a:r>
                  <a:rPr lang="zh-CN" altLang="en-US" sz="2400" b="1" spc="50" dirty="0">
                    <a:solidFill>
                      <a:srgbClr val="0064B8"/>
                    </a:solidFill>
                    <a:latin typeface="Arial" panose="020B0604020202020204" pitchFamily="34" charset="0"/>
                    <a:cs typeface="Arial" panose="020B0604020202020204" pitchFamily="34" charset="0"/>
                  </a:rPr>
                  <a:t>大数据的来源</a:t>
                </a:r>
              </a:p>
            </p:txBody>
          </p:sp>
          <p:sp>
            <p:nvSpPr>
              <p:cNvPr id="60" name="文本框 32"/>
              <p:cNvSpPr txBox="1"/>
              <p:nvPr/>
            </p:nvSpPr>
            <p:spPr>
              <a:xfrm>
                <a:off x="5641736" y="2456321"/>
                <a:ext cx="500729" cy="357823"/>
              </a:xfrm>
              <a:prstGeom prst="rect">
                <a:avLst/>
              </a:prstGeom>
              <a:noFill/>
            </p:spPr>
            <p:txBody>
              <a:bodyPr wrap="none" rtlCol="0">
                <a:spAutoFit/>
              </a:bodyPr>
              <a:lstStyle/>
              <a:p>
                <a:r>
                  <a:rPr lang="en-US" altLang="zh-CN" sz="1600" spc="100" dirty="0">
                    <a:solidFill>
                      <a:srgbClr val="0064B8"/>
                    </a:solidFill>
                    <a:latin typeface="Arial" panose="020B0604020202020204" pitchFamily="34" charset="0"/>
                    <a:cs typeface="Arial" panose="020B0604020202020204" pitchFamily="34" charset="0"/>
                  </a:rPr>
                  <a:t>Origin</a:t>
                </a:r>
                <a:endParaRPr lang="zh-CN" altLang="en-US" sz="1600" spc="100" dirty="0">
                  <a:solidFill>
                    <a:srgbClr val="0064B8"/>
                  </a:solidFill>
                  <a:latin typeface="Arial" panose="020B0604020202020204" pitchFamily="34" charset="0"/>
                  <a:cs typeface="Arial" panose="020B0604020202020204" pitchFamily="34" charset="0"/>
                </a:endParaRPr>
              </a:p>
            </p:txBody>
          </p:sp>
        </p:grpSp>
      </p:grpSp>
      <p:sp>
        <p:nvSpPr>
          <p:cNvPr id="69" name="矩形 78"/>
          <p:cNvSpPr/>
          <p:nvPr/>
        </p:nvSpPr>
        <p:spPr>
          <a:xfrm>
            <a:off x="5409390" y="3855775"/>
            <a:ext cx="602729" cy="22084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srgbClr val="0064B8"/>
              </a:solidFill>
              <a:latin typeface="Arial" panose="020B0604020202020204" pitchFamily="34" charset="0"/>
              <a:cs typeface="Arial" panose="020B0604020202020204" pitchFamily="34" charset="0"/>
            </a:endParaRPr>
          </a:p>
        </p:txBody>
      </p:sp>
      <p:grpSp>
        <p:nvGrpSpPr>
          <p:cNvPr id="70" name="组合 37"/>
          <p:cNvGrpSpPr/>
          <p:nvPr/>
        </p:nvGrpSpPr>
        <p:grpSpPr>
          <a:xfrm>
            <a:off x="5257650" y="3460988"/>
            <a:ext cx="4693041" cy="703634"/>
            <a:chOff x="4931740" y="2099038"/>
            <a:chExt cx="2907495" cy="743681"/>
          </a:xfrm>
        </p:grpSpPr>
        <p:sp>
          <p:nvSpPr>
            <p:cNvPr id="71" name="文本框 21"/>
            <p:cNvSpPr txBox="1"/>
            <p:nvPr/>
          </p:nvSpPr>
          <p:spPr>
            <a:xfrm>
              <a:off x="4931740" y="2157956"/>
              <a:ext cx="587123" cy="585528"/>
            </a:xfrm>
            <a:prstGeom prst="rect">
              <a:avLst/>
            </a:prstGeom>
            <a:noFill/>
            <a:ln>
              <a:noFill/>
            </a:ln>
          </p:spPr>
          <p:txBody>
            <a:bodyPr wrap="square" lIns="0" tIns="0" rIns="0" bIns="0" rtlCol="0" anchor="ctr" anchorCtr="0">
              <a:spAutoFit/>
            </a:bodyPr>
            <a:lstStyle/>
            <a:p>
              <a:pPr algn="ctr"/>
              <a:r>
                <a:rPr lang="en-US" altLang="zh-CN" sz="3600" dirty="0">
                  <a:solidFill>
                    <a:srgbClr val="0064B8"/>
                  </a:solidFill>
                  <a:latin typeface="Arial" panose="020B0604020202020204" pitchFamily="34" charset="0"/>
                  <a:cs typeface="Arial" panose="020B0604020202020204" pitchFamily="34" charset="0"/>
                </a:rPr>
                <a:t>03</a:t>
              </a:r>
              <a:endParaRPr lang="zh-CN" altLang="en-US" sz="3600" dirty="0">
                <a:solidFill>
                  <a:srgbClr val="0064B8"/>
                </a:solidFill>
                <a:latin typeface="Arial" panose="020B0604020202020204" pitchFamily="34" charset="0"/>
                <a:cs typeface="Arial" panose="020B0604020202020204" pitchFamily="34" charset="0"/>
              </a:endParaRPr>
            </a:p>
          </p:txBody>
        </p:sp>
        <p:grpSp>
          <p:nvGrpSpPr>
            <p:cNvPr id="72" name="组合 35"/>
            <p:cNvGrpSpPr/>
            <p:nvPr/>
          </p:nvGrpSpPr>
          <p:grpSpPr>
            <a:xfrm>
              <a:off x="5476672" y="2099038"/>
              <a:ext cx="2362563" cy="743681"/>
              <a:chOff x="5600497" y="2070463"/>
              <a:chExt cx="2362563" cy="743681"/>
            </a:xfrm>
          </p:grpSpPr>
          <p:sp>
            <p:nvSpPr>
              <p:cNvPr id="73" name="文本框 30"/>
              <p:cNvSpPr txBox="1"/>
              <p:nvPr/>
            </p:nvSpPr>
            <p:spPr>
              <a:xfrm>
                <a:off x="5600497" y="2070463"/>
                <a:ext cx="2362563" cy="487941"/>
              </a:xfrm>
              <a:prstGeom prst="rect">
                <a:avLst/>
              </a:prstGeom>
              <a:noFill/>
            </p:spPr>
            <p:txBody>
              <a:bodyPr wrap="square" rtlCol="0">
                <a:spAutoFit/>
              </a:bodyPr>
              <a:lstStyle/>
              <a:p>
                <a:r>
                  <a:rPr lang="zh-CN" altLang="en-US" sz="2400" b="1" spc="50" dirty="0">
                    <a:solidFill>
                      <a:srgbClr val="0064B8"/>
                    </a:solidFill>
                    <a:latin typeface="Arial" panose="020B0604020202020204" pitchFamily="34" charset="0"/>
                    <a:cs typeface="Arial" panose="020B0604020202020204" pitchFamily="34" charset="0"/>
                  </a:rPr>
                  <a:t>大数据的应用</a:t>
                </a:r>
              </a:p>
            </p:txBody>
          </p:sp>
          <p:sp>
            <p:nvSpPr>
              <p:cNvPr id="74" name="文本框 32"/>
              <p:cNvSpPr txBox="1"/>
              <p:nvPr/>
            </p:nvSpPr>
            <p:spPr>
              <a:xfrm>
                <a:off x="5641736" y="2456321"/>
                <a:ext cx="821504" cy="357823"/>
              </a:xfrm>
              <a:prstGeom prst="rect">
                <a:avLst/>
              </a:prstGeom>
              <a:noFill/>
            </p:spPr>
            <p:txBody>
              <a:bodyPr wrap="none" rtlCol="0">
                <a:spAutoFit/>
              </a:bodyPr>
              <a:lstStyle/>
              <a:p>
                <a:r>
                  <a:rPr lang="en-US" altLang="zh-CN" sz="1600" spc="100" dirty="0">
                    <a:solidFill>
                      <a:srgbClr val="0064B8"/>
                    </a:solidFill>
                    <a:latin typeface="Arial" panose="020B0604020202020204" pitchFamily="34" charset="0"/>
                    <a:cs typeface="Arial" panose="020B0604020202020204" pitchFamily="34" charset="0"/>
                  </a:rPr>
                  <a:t>Application</a:t>
                </a:r>
                <a:endParaRPr lang="zh-CN" altLang="en-US" sz="1600" spc="100" dirty="0">
                  <a:solidFill>
                    <a:srgbClr val="0064B8"/>
                  </a:solidFill>
                  <a:latin typeface="Arial" panose="020B0604020202020204" pitchFamily="34" charset="0"/>
                  <a:cs typeface="Arial" panose="020B0604020202020204" pitchFamily="34" charset="0"/>
                </a:endParaRPr>
              </a:p>
            </p:txBody>
          </p:sp>
        </p:grpSp>
      </p:grpSp>
      <p:sp>
        <p:nvSpPr>
          <p:cNvPr id="76" name="矩形 78"/>
          <p:cNvSpPr/>
          <p:nvPr/>
        </p:nvSpPr>
        <p:spPr>
          <a:xfrm>
            <a:off x="5489246" y="5065883"/>
            <a:ext cx="602729" cy="22084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srgbClr val="0064B8"/>
              </a:solidFill>
              <a:latin typeface="Arial" panose="020B0604020202020204" pitchFamily="34" charset="0"/>
              <a:cs typeface="Arial" panose="020B0604020202020204" pitchFamily="34" charset="0"/>
            </a:endParaRPr>
          </a:p>
        </p:txBody>
      </p:sp>
      <p:grpSp>
        <p:nvGrpSpPr>
          <p:cNvPr id="77" name="组合 37"/>
          <p:cNvGrpSpPr/>
          <p:nvPr/>
        </p:nvGrpSpPr>
        <p:grpSpPr>
          <a:xfrm>
            <a:off x="5293475" y="4702357"/>
            <a:ext cx="4693042" cy="703635"/>
            <a:chOff x="4931740" y="2099037"/>
            <a:chExt cx="2907496" cy="743682"/>
          </a:xfrm>
        </p:grpSpPr>
        <p:sp>
          <p:nvSpPr>
            <p:cNvPr id="78" name="文本框 21"/>
            <p:cNvSpPr txBox="1"/>
            <p:nvPr/>
          </p:nvSpPr>
          <p:spPr>
            <a:xfrm>
              <a:off x="4931740" y="2157956"/>
              <a:ext cx="587123" cy="585528"/>
            </a:xfrm>
            <a:prstGeom prst="rect">
              <a:avLst/>
            </a:prstGeom>
            <a:noFill/>
            <a:ln>
              <a:noFill/>
            </a:ln>
          </p:spPr>
          <p:txBody>
            <a:bodyPr wrap="square" lIns="0" tIns="0" rIns="0" bIns="0" rtlCol="0" anchor="ctr" anchorCtr="0">
              <a:spAutoFit/>
            </a:bodyPr>
            <a:lstStyle/>
            <a:p>
              <a:pPr algn="ctr"/>
              <a:r>
                <a:rPr lang="en-US" altLang="zh-CN" sz="3600" dirty="0">
                  <a:solidFill>
                    <a:srgbClr val="0064B8"/>
                  </a:solidFill>
                  <a:latin typeface="Arial" panose="020B0604020202020204" pitchFamily="34" charset="0"/>
                  <a:cs typeface="Arial" panose="020B0604020202020204" pitchFamily="34" charset="0"/>
                </a:rPr>
                <a:t>04</a:t>
              </a:r>
              <a:endParaRPr lang="zh-CN" altLang="en-US" sz="3600" dirty="0">
                <a:solidFill>
                  <a:srgbClr val="0064B8"/>
                </a:solidFill>
                <a:latin typeface="Arial" panose="020B0604020202020204" pitchFamily="34" charset="0"/>
                <a:cs typeface="Arial" panose="020B0604020202020204" pitchFamily="34" charset="0"/>
              </a:endParaRPr>
            </a:p>
          </p:txBody>
        </p:sp>
        <p:grpSp>
          <p:nvGrpSpPr>
            <p:cNvPr id="79" name="组合 35"/>
            <p:cNvGrpSpPr/>
            <p:nvPr/>
          </p:nvGrpSpPr>
          <p:grpSpPr>
            <a:xfrm>
              <a:off x="5476673" y="2099037"/>
              <a:ext cx="2362563" cy="743682"/>
              <a:chOff x="5600498" y="2070462"/>
              <a:chExt cx="2362563" cy="743682"/>
            </a:xfrm>
          </p:grpSpPr>
          <p:sp>
            <p:nvSpPr>
              <p:cNvPr id="80" name="文本框 30"/>
              <p:cNvSpPr txBox="1"/>
              <p:nvPr/>
            </p:nvSpPr>
            <p:spPr>
              <a:xfrm>
                <a:off x="5600498" y="2070462"/>
                <a:ext cx="2362563" cy="487940"/>
              </a:xfrm>
              <a:prstGeom prst="rect">
                <a:avLst/>
              </a:prstGeom>
              <a:noFill/>
            </p:spPr>
            <p:txBody>
              <a:bodyPr wrap="square" rtlCol="0">
                <a:spAutoFit/>
              </a:bodyPr>
              <a:lstStyle/>
              <a:p>
                <a:r>
                  <a:rPr lang="zh-CN" altLang="en-US" sz="2400" b="1" spc="50" dirty="0">
                    <a:solidFill>
                      <a:srgbClr val="0064B8"/>
                    </a:solidFill>
                    <a:latin typeface="Arial" panose="020B0604020202020204" pitchFamily="34" charset="0"/>
                    <a:cs typeface="Arial" panose="020B0604020202020204" pitchFamily="34" charset="0"/>
                  </a:rPr>
                  <a:t>大数据的处理方法</a:t>
                </a:r>
              </a:p>
            </p:txBody>
          </p:sp>
          <p:sp>
            <p:nvSpPr>
              <p:cNvPr id="81" name="文本框 32"/>
              <p:cNvSpPr txBox="1"/>
              <p:nvPr/>
            </p:nvSpPr>
            <p:spPr>
              <a:xfrm>
                <a:off x="5641736" y="2456321"/>
                <a:ext cx="1144266" cy="357823"/>
              </a:xfrm>
              <a:prstGeom prst="rect">
                <a:avLst/>
              </a:prstGeom>
              <a:noFill/>
            </p:spPr>
            <p:txBody>
              <a:bodyPr wrap="none" rtlCol="0">
                <a:spAutoFit/>
              </a:bodyPr>
              <a:lstStyle/>
              <a:p>
                <a:r>
                  <a:rPr lang="en-US" altLang="zh-CN" sz="1600" spc="100" dirty="0">
                    <a:solidFill>
                      <a:srgbClr val="0064B8"/>
                    </a:solidFill>
                    <a:latin typeface="Arial" panose="020B0604020202020204" pitchFamily="34" charset="0"/>
                    <a:cs typeface="Arial" panose="020B0604020202020204" pitchFamily="34" charset="0"/>
                  </a:rPr>
                  <a:t>Processing data</a:t>
                </a:r>
                <a:endParaRPr lang="zh-CN" altLang="en-US" sz="1600" spc="100" dirty="0">
                  <a:solidFill>
                    <a:srgbClr val="0064B8"/>
                  </a:solidFill>
                  <a:latin typeface="Arial" panose="020B0604020202020204" pitchFamily="34" charset="0"/>
                  <a:cs typeface="Arial" panose="020B0604020202020204" pitchFamily="34" charset="0"/>
                </a:endParaRPr>
              </a:p>
            </p:txBody>
          </p:sp>
        </p:grpSp>
      </p:grpSp>
    </p:spTree>
  </p:cSld>
  <p:clrMapOvr>
    <a:masterClrMapping/>
  </p:clrMapOvr>
  <mc:AlternateContent xmlns:mc="http://schemas.openxmlformats.org/markup-compatibility/2006" xmlns:p14="http://schemas.microsoft.com/office/powerpoint/2010/main">
    <mc:Choice Requires="p14">
      <p:transition spd="med" p14:dur="700" advTm="6623">
        <p:fade/>
      </p:transition>
    </mc:Choice>
    <mc:Fallback xmlns="">
      <p:transition spd="med" advTm="6623">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altLang="zh-CN" dirty="0"/>
              <a:t> 4 </a:t>
            </a:r>
            <a:r>
              <a:rPr lang="zh-CN" altLang="en-US" dirty="0"/>
              <a:t>大数据的处理方法</a:t>
            </a:r>
            <a:endParaRPr lang="en-US" dirty="0"/>
          </a:p>
        </p:txBody>
      </p:sp>
      <p:sp>
        <p:nvSpPr>
          <p:cNvPr id="3" name="Content Placeholder 2"/>
          <p:cNvSpPr>
            <a:spLocks noGrp="1"/>
          </p:cNvSpPr>
          <p:nvPr>
            <p:ph sz="quarter" idx="13"/>
          </p:nvPr>
        </p:nvSpPr>
        <p:spPr/>
        <p:txBody>
          <a:bodyPr/>
          <a:lstStyle/>
          <a:p>
            <a:r>
              <a:rPr lang="en-US" altLang="zh-CN" dirty="0"/>
              <a:t>4.1 </a:t>
            </a:r>
            <a:r>
              <a:rPr lang="zh-CN" altLang="en-US" dirty="0"/>
              <a:t>大数据处理</a:t>
            </a:r>
            <a:endParaRPr lang="en-US" dirty="0"/>
          </a:p>
        </p:txBody>
      </p:sp>
      <p:sp>
        <p:nvSpPr>
          <p:cNvPr id="4" name="任意多边形 37"/>
          <p:cNvSpPr/>
          <p:nvPr/>
        </p:nvSpPr>
        <p:spPr>
          <a:xfrm rot="16200000">
            <a:off x="1877774" y="4603392"/>
            <a:ext cx="1322070" cy="514790"/>
          </a:xfrm>
          <a:custGeom>
            <a:avLst/>
            <a:gdLst>
              <a:gd name="connsiteX0" fmla="*/ 873664 w 1747328"/>
              <a:gd name="connsiteY0" fmla="*/ 0 h 668233"/>
              <a:gd name="connsiteX1" fmla="*/ 1712493 w 1747328"/>
              <a:gd name="connsiteY1" fmla="*/ 556013 h 668233"/>
              <a:gd name="connsiteX2" fmla="*/ 1747328 w 1747328"/>
              <a:gd name="connsiteY2" fmla="*/ 668233 h 668233"/>
              <a:gd name="connsiteX3" fmla="*/ 1620818 w 1747328"/>
              <a:gd name="connsiteY3" fmla="*/ 668233 h 668233"/>
              <a:gd name="connsiteX4" fmla="*/ 1600649 w 1747328"/>
              <a:gd name="connsiteY4" fmla="*/ 603261 h 668233"/>
              <a:gd name="connsiteX5" fmla="*/ 873664 w 1747328"/>
              <a:gd name="connsiteY5" fmla="*/ 121383 h 668233"/>
              <a:gd name="connsiteX6" fmla="*/ 146680 w 1747328"/>
              <a:gd name="connsiteY6" fmla="*/ 603261 h 668233"/>
              <a:gd name="connsiteX7" fmla="*/ 126511 w 1747328"/>
              <a:gd name="connsiteY7" fmla="*/ 668233 h 668233"/>
              <a:gd name="connsiteX8" fmla="*/ 0 w 1747328"/>
              <a:gd name="connsiteY8" fmla="*/ 668233 h 668233"/>
              <a:gd name="connsiteX9" fmla="*/ 34836 w 1747328"/>
              <a:gd name="connsiteY9" fmla="*/ 556013 h 668233"/>
              <a:gd name="connsiteX10" fmla="*/ 873664 w 1747328"/>
              <a:gd name="connsiteY10" fmla="*/ 0 h 668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47328" h="668233">
                <a:moveTo>
                  <a:pt x="873664" y="0"/>
                </a:moveTo>
                <a:cubicBezTo>
                  <a:pt x="1250752" y="0"/>
                  <a:pt x="1574291" y="229267"/>
                  <a:pt x="1712493" y="556013"/>
                </a:cubicBezTo>
                <a:lnTo>
                  <a:pt x="1747328" y="668233"/>
                </a:lnTo>
                <a:lnTo>
                  <a:pt x="1620818" y="668233"/>
                </a:lnTo>
                <a:lnTo>
                  <a:pt x="1600649" y="603261"/>
                </a:lnTo>
                <a:cubicBezTo>
                  <a:pt x="1480874" y="320081"/>
                  <a:pt x="1200473" y="121383"/>
                  <a:pt x="873664" y="121383"/>
                </a:cubicBezTo>
                <a:cubicBezTo>
                  <a:pt x="546855" y="121383"/>
                  <a:pt x="266454" y="320081"/>
                  <a:pt x="146680" y="603261"/>
                </a:cubicBezTo>
                <a:lnTo>
                  <a:pt x="126511" y="668233"/>
                </a:lnTo>
                <a:lnTo>
                  <a:pt x="0" y="668233"/>
                </a:lnTo>
                <a:lnTo>
                  <a:pt x="34836" y="556013"/>
                </a:lnTo>
                <a:cubicBezTo>
                  <a:pt x="173037" y="229267"/>
                  <a:pt x="496576" y="0"/>
                  <a:pt x="873664" y="0"/>
                </a:cubicBezTo>
                <a:close/>
              </a:path>
            </a:pathLst>
          </a:custGeom>
          <a:solidFill>
            <a:schemeClr val="accent2"/>
          </a:solidFill>
        </p:spPr>
        <p:txBody>
          <a:bodyPr rot="0" spcFirstLastPara="0" vert="horz" wrap="square" lIns="91440" tIns="45720" rIns="91440" bIns="45720" numCol="1" spcCol="0" rtlCol="0" fromWordArt="0" anchor="ctr" anchorCtr="0" forceAA="0" compatLnSpc="1">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30000"/>
              </a:lnSpc>
            </a:pPr>
            <a:endParaRPr lang="zh-CN" altLang="en-US" dirty="0" err="1">
              <a:solidFill>
                <a:srgbClr val="FFFFFF"/>
              </a:solidFill>
              <a:sym typeface="Arial" panose="020B0604020202020204" pitchFamily="34" charset="0"/>
            </a:endParaRPr>
          </a:p>
        </p:txBody>
      </p:sp>
      <p:sp>
        <p:nvSpPr>
          <p:cNvPr id="5" name="任意多边形 16"/>
          <p:cNvSpPr/>
          <p:nvPr/>
        </p:nvSpPr>
        <p:spPr>
          <a:xfrm rot="16200000">
            <a:off x="1231747" y="3899410"/>
            <a:ext cx="2264410" cy="982319"/>
          </a:xfrm>
          <a:custGeom>
            <a:avLst/>
            <a:gdLst>
              <a:gd name="connsiteX0" fmla="*/ 1496172 w 2992343"/>
              <a:gd name="connsiteY0" fmla="*/ 0 h 1275146"/>
              <a:gd name="connsiteX1" fmla="*/ 2982629 w 2992343"/>
              <a:gd name="connsiteY1" fmla="*/ 1211498 h 1275146"/>
              <a:gd name="connsiteX2" fmla="*/ 2992343 w 2992343"/>
              <a:gd name="connsiteY2" fmla="*/ 1275146 h 1275146"/>
              <a:gd name="connsiteX3" fmla="*/ 2869693 w 2992343"/>
              <a:gd name="connsiteY3" fmla="*/ 1275146 h 1275146"/>
              <a:gd name="connsiteX4" fmla="*/ 2863713 w 2992343"/>
              <a:gd name="connsiteY4" fmla="*/ 1235961 h 1275146"/>
              <a:gd name="connsiteX5" fmla="*/ 1496172 w 2992343"/>
              <a:gd name="connsiteY5" fmla="*/ 121383 h 1275146"/>
              <a:gd name="connsiteX6" fmla="*/ 128631 w 2992343"/>
              <a:gd name="connsiteY6" fmla="*/ 1235961 h 1275146"/>
              <a:gd name="connsiteX7" fmla="*/ 122650 w 2992343"/>
              <a:gd name="connsiteY7" fmla="*/ 1275146 h 1275146"/>
              <a:gd name="connsiteX8" fmla="*/ 0 w 2992343"/>
              <a:gd name="connsiteY8" fmla="*/ 1275146 h 1275146"/>
              <a:gd name="connsiteX9" fmla="*/ 9714 w 2992343"/>
              <a:gd name="connsiteY9" fmla="*/ 1211498 h 1275146"/>
              <a:gd name="connsiteX10" fmla="*/ 1496172 w 2992343"/>
              <a:gd name="connsiteY10" fmla="*/ 0 h 1275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92343" h="1275146">
                <a:moveTo>
                  <a:pt x="1496172" y="0"/>
                </a:moveTo>
                <a:cubicBezTo>
                  <a:pt x="2229397" y="0"/>
                  <a:pt x="2841148" y="520098"/>
                  <a:pt x="2982629" y="1211498"/>
                </a:cubicBezTo>
                <a:lnTo>
                  <a:pt x="2992343" y="1275146"/>
                </a:lnTo>
                <a:lnTo>
                  <a:pt x="2869693" y="1275146"/>
                </a:lnTo>
                <a:lnTo>
                  <a:pt x="2863713" y="1235961"/>
                </a:lnTo>
                <a:cubicBezTo>
                  <a:pt x="2733550" y="599872"/>
                  <a:pt x="2170740" y="121383"/>
                  <a:pt x="1496172" y="121383"/>
                </a:cubicBezTo>
                <a:cubicBezTo>
                  <a:pt x="821603" y="121383"/>
                  <a:pt x="258793" y="599872"/>
                  <a:pt x="128631" y="1235961"/>
                </a:cubicBezTo>
                <a:lnTo>
                  <a:pt x="122650" y="1275146"/>
                </a:lnTo>
                <a:lnTo>
                  <a:pt x="0" y="1275146"/>
                </a:lnTo>
                <a:lnTo>
                  <a:pt x="9714" y="1211498"/>
                </a:lnTo>
                <a:cubicBezTo>
                  <a:pt x="151195" y="520098"/>
                  <a:pt x="762946" y="0"/>
                  <a:pt x="1496172" y="0"/>
                </a:cubicBezTo>
                <a:close/>
              </a:path>
            </a:pathLst>
          </a:custGeom>
          <a:solidFill>
            <a:schemeClr val="accent1"/>
          </a:solidFill>
        </p:spPr>
        <p:txBody>
          <a:bodyPr rot="0" spcFirstLastPara="0" vert="horz" wrap="square" lIns="91440" tIns="45720" rIns="91440" bIns="45720" numCol="1" spcCol="0" rtlCol="0" fromWordArt="0" anchor="ctr" anchorCtr="0" forceAA="0" compatLnSpc="1">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30000"/>
              </a:lnSpc>
            </a:pPr>
            <a:endParaRPr lang="zh-CN" altLang="en-US" dirty="0" err="1">
              <a:solidFill>
                <a:srgbClr val="FFFFFF"/>
              </a:solidFill>
              <a:sym typeface="Arial" panose="020B0604020202020204" pitchFamily="34" charset="0"/>
            </a:endParaRPr>
          </a:p>
        </p:txBody>
      </p:sp>
      <p:sp>
        <p:nvSpPr>
          <p:cNvPr id="6" name="矩形 5"/>
          <p:cNvSpPr/>
          <p:nvPr/>
        </p:nvSpPr>
        <p:spPr>
          <a:xfrm>
            <a:off x="2844024" y="2155687"/>
            <a:ext cx="6503952" cy="508635"/>
          </a:xfrm>
          <a:prstGeom prst="rect">
            <a:avLst/>
          </a:prstGeom>
        </p:spPr>
        <p:txBody>
          <a:bodyPr wrap="square"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just">
              <a:lnSpc>
                <a:spcPct val="130000"/>
              </a:lnSpc>
              <a:buFont typeface="Wingdings" panose="05000000000000000000" pitchFamily="2" charset="2"/>
              <a:buChar char="n"/>
            </a:pPr>
            <a:r>
              <a:rPr lang="pt-BR" altLang="zh-CN" sz="1400" kern="0" dirty="0">
                <a:sym typeface="Arial" panose="020B0604020202020204" pitchFamily="34" charset="0"/>
              </a:rPr>
              <a:t>大数据正带来一场信息社会的变革。大量的结构化数据和非结构化数据的广泛应用，致使人们需要重新思考已有的IT模式</a:t>
            </a:r>
          </a:p>
        </p:txBody>
      </p:sp>
      <p:sp>
        <p:nvSpPr>
          <p:cNvPr id="7" name="矩形 6"/>
          <p:cNvSpPr/>
          <p:nvPr/>
        </p:nvSpPr>
        <p:spPr>
          <a:xfrm>
            <a:off x="2844024" y="2664322"/>
            <a:ext cx="6431242" cy="1273810"/>
          </a:xfrm>
          <a:prstGeom prst="rect">
            <a:avLst/>
          </a:prstGeom>
        </p:spPr>
        <p:txBody>
          <a:bodyPr wrap="square" anchor="ctr">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just">
              <a:lnSpc>
                <a:spcPct val="130000"/>
              </a:lnSpc>
              <a:buFont typeface="Wingdings" panose="05000000000000000000" pitchFamily="2" charset="2"/>
              <a:buChar char="n"/>
            </a:pPr>
            <a:r>
              <a:rPr lang="pt-BR" altLang="zh-CN" sz="1400" kern="0" dirty="0">
                <a:sym typeface="Arial" panose="020B0604020202020204" pitchFamily="34" charset="0"/>
              </a:rPr>
              <a:t>与此同时，大数据将推动进行又一次基于信息革命的业务转型，使社会能够借助大数据获取更多的社会效益和发展机会</a:t>
            </a:r>
          </a:p>
        </p:txBody>
      </p:sp>
      <p:sp>
        <p:nvSpPr>
          <p:cNvPr id="8" name="矩形 7"/>
          <p:cNvSpPr/>
          <p:nvPr/>
        </p:nvSpPr>
        <p:spPr>
          <a:xfrm>
            <a:off x="2844023" y="3649842"/>
            <a:ext cx="6431969" cy="1404620"/>
          </a:xfrm>
          <a:prstGeom prst="rect">
            <a:avLst/>
          </a:prstGeom>
        </p:spPr>
        <p:txBody>
          <a:bodyPr wrap="square" anchor="ctr">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just">
              <a:lnSpc>
                <a:spcPct val="130000"/>
              </a:lnSpc>
              <a:buFont typeface="Wingdings" panose="05000000000000000000" pitchFamily="2" charset="2"/>
              <a:buChar char="n"/>
            </a:pPr>
            <a:r>
              <a:rPr lang="pt-BR" altLang="zh-CN" sz="1400" kern="0" dirty="0">
                <a:sym typeface="Arial" panose="020B0604020202020204" pitchFamily="34" charset="0"/>
              </a:rPr>
              <a:t>庞大的数据需要我们进行剥离、整理、归类、建模、分析等操作，通过这些动作后，我们开始建立数据分析的维度，通过对不同的维度数据进行分析，最终才能得到想到的数据和信息</a:t>
            </a:r>
          </a:p>
        </p:txBody>
      </p:sp>
      <p:sp>
        <p:nvSpPr>
          <p:cNvPr id="9" name="矩形 8"/>
          <p:cNvSpPr/>
          <p:nvPr/>
        </p:nvSpPr>
        <p:spPr>
          <a:xfrm>
            <a:off x="2844024" y="5126852"/>
            <a:ext cx="6503952" cy="690245"/>
          </a:xfrm>
          <a:prstGeom prst="rect">
            <a:avLst/>
          </a:prstGeom>
          <a:solidFill>
            <a:schemeClr val="accent1"/>
          </a:solidFill>
        </p:spPr>
        <p:txBody>
          <a:bodyPr rot="0" spcFirstLastPara="0" vert="horz" wrap="square" lIns="91440" tIns="45720" rIns="91440" bIns="45720" numCol="1" spcCol="0" rtlCol="0" fromWordArt="0" anchor="ctr" anchorCtr="0" forceAA="0" compatLnSpc="1">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a-DK" altLang="zh-CN" sz="1600" b="1" kern="0" dirty="0">
                <a:solidFill>
                  <a:schemeClr val="bg1"/>
                </a:solidFill>
                <a:latin typeface="仿宋" panose="02010609060101010101" pitchFamily="49" charset="-122"/>
                <a:ea typeface="仿宋" panose="02010609060101010101" pitchFamily="49" charset="-122"/>
                <a:sym typeface="Arial" panose="020B0604020202020204" pitchFamily="34" charset="0"/>
              </a:rPr>
              <a:t>因此，如何进行大数据的采集、导入/预处理、统计/分析和大数据挖掘，是“做”好大数据的关键基础</a:t>
            </a:r>
          </a:p>
        </p:txBody>
      </p:sp>
    </p:spTree>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altLang="zh-CN" dirty="0"/>
              <a:t> 4 </a:t>
            </a:r>
            <a:r>
              <a:rPr lang="zh-CN" altLang="en-US" dirty="0"/>
              <a:t>大数据的处理方法</a:t>
            </a:r>
            <a:endParaRPr lang="en-US" dirty="0"/>
          </a:p>
        </p:txBody>
      </p:sp>
      <p:sp>
        <p:nvSpPr>
          <p:cNvPr id="3" name="Content Placeholder 2"/>
          <p:cNvSpPr>
            <a:spLocks noGrp="1"/>
          </p:cNvSpPr>
          <p:nvPr>
            <p:ph sz="quarter" idx="13"/>
          </p:nvPr>
        </p:nvSpPr>
        <p:spPr/>
        <p:txBody>
          <a:bodyPr/>
          <a:lstStyle/>
          <a:p>
            <a:r>
              <a:rPr lang="en-US" altLang="zh-CN" dirty="0"/>
              <a:t>4.1.1 </a:t>
            </a:r>
            <a:r>
              <a:rPr lang="zh-CN" altLang="en-US" dirty="0"/>
              <a:t>大数据采集</a:t>
            </a:r>
            <a:endParaRPr lang="en-US" dirty="0"/>
          </a:p>
        </p:txBody>
      </p:sp>
      <p:sp>
        <p:nvSpPr>
          <p:cNvPr id="10" name="矩形 9"/>
          <p:cNvSpPr/>
          <p:nvPr/>
        </p:nvSpPr>
        <p:spPr>
          <a:xfrm>
            <a:off x="1578506" y="1889208"/>
            <a:ext cx="7803256" cy="95948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Wingdings" panose="05000000000000000000" pitchFamily="2" charset="2"/>
              <a:buChar char="n"/>
            </a:pPr>
            <a:r>
              <a:rPr lang="zh-CN" altLang="zh-CN" sz="1400" dirty="0"/>
              <a:t>大数据的采集通常采用多个数据库来接收终端数据，包括智能硬件端、多种传感器端、网页端、移动</a:t>
            </a:r>
            <a:r>
              <a:rPr lang="en-US" altLang="zh-CN" sz="1400" dirty="0"/>
              <a:t>APP</a:t>
            </a:r>
            <a:r>
              <a:rPr lang="zh-CN" altLang="zh-CN" sz="1400" dirty="0"/>
              <a:t>应用端等，并且可以使用数据库进行简单的处理工作。</a:t>
            </a:r>
          </a:p>
          <a:p>
            <a:pPr marL="285750" indent="-285750">
              <a:buFont typeface="Wingdings" panose="05000000000000000000" pitchFamily="2" charset="2"/>
              <a:buChar char="n"/>
            </a:pPr>
            <a:endParaRPr lang="zh-CN" altLang="zh-CN" sz="1400" dirty="0"/>
          </a:p>
          <a:p>
            <a:pPr marL="285750" indent="-285750">
              <a:buFont typeface="Wingdings" panose="05000000000000000000" pitchFamily="2" charset="2"/>
              <a:buChar char="n"/>
            </a:pPr>
            <a:r>
              <a:rPr lang="zh-CN" altLang="en-US" sz="1400" dirty="0"/>
              <a:t>常用的数据采集的方式主要包括以下几种：</a:t>
            </a:r>
          </a:p>
        </p:txBody>
      </p:sp>
      <p:grpSp>
        <p:nvGrpSpPr>
          <p:cNvPr id="11" name="组合 10"/>
          <p:cNvGrpSpPr/>
          <p:nvPr/>
        </p:nvGrpSpPr>
        <p:grpSpPr>
          <a:xfrm>
            <a:off x="2087436" y="3099273"/>
            <a:ext cx="6174935" cy="748664"/>
            <a:chOff x="2272941" y="1793964"/>
            <a:chExt cx="4458789" cy="748938"/>
          </a:xfrm>
        </p:grpSpPr>
        <p:sp>
          <p:nvSpPr>
            <p:cNvPr id="22" name="圆角矩形 41"/>
            <p:cNvSpPr/>
            <p:nvPr/>
          </p:nvSpPr>
          <p:spPr>
            <a:xfrm>
              <a:off x="2368735" y="1968137"/>
              <a:ext cx="4362995" cy="574765"/>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3" name="标题 1"/>
            <p:cNvSpPr txBox="1"/>
            <p:nvPr/>
          </p:nvSpPr>
          <p:spPr>
            <a:xfrm>
              <a:off x="2838068" y="2039799"/>
              <a:ext cx="1088346" cy="373516"/>
            </a:xfrm>
            <a:prstGeom prst="rect">
              <a:avLst/>
            </a:prstGeom>
            <a:noFill/>
          </p:spPr>
          <p:txBody>
            <a:bodyPr wrap="square" rtlCol="0">
              <a:normAutofit/>
            </a:bodyPr>
            <a:lstStyle>
              <a:defPPr>
                <a:defRPr lang="zh-CN"/>
              </a:defPPr>
              <a:lvl1pPr>
                <a:lnSpc>
                  <a:spcPct val="130000"/>
                </a:lnSpc>
                <a:defRPr sz="1200"/>
              </a:lvl1pPr>
            </a:lstStyle>
            <a:p>
              <a:pPr>
                <a:lnSpc>
                  <a:spcPct val="110000"/>
                </a:lnSpc>
              </a:pPr>
              <a:r>
                <a:rPr lang="zh-CN" altLang="en-US" sz="1600" dirty="0"/>
                <a:t>数据抓取</a:t>
              </a:r>
            </a:p>
          </p:txBody>
        </p:sp>
        <p:sp>
          <p:nvSpPr>
            <p:cNvPr id="24" name="椭圆形标注 8"/>
            <p:cNvSpPr/>
            <p:nvPr/>
          </p:nvSpPr>
          <p:spPr>
            <a:xfrm>
              <a:off x="2272941" y="1793964"/>
              <a:ext cx="565304" cy="494985"/>
            </a:xfrm>
            <a:prstGeom prst="wedgeEllipseCallout">
              <a:avLst>
                <a:gd name="adj1" fmla="val 23834"/>
                <a:gd name="adj2" fmla="val 68750"/>
              </a:avLst>
            </a:prstGeom>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normAutofit fontScale="97500" lnSpcReduction="10000"/>
            </a:bodyP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dirty="0">
                  <a:solidFill>
                    <a:schemeClr val="bg1"/>
                  </a:solidFill>
                </a:rPr>
                <a:t>01</a:t>
              </a:r>
              <a:endParaRPr lang="zh-CN" altLang="en-US" dirty="0">
                <a:solidFill>
                  <a:schemeClr val="bg1"/>
                </a:solidFill>
              </a:endParaRPr>
            </a:p>
          </p:txBody>
        </p:sp>
        <p:sp>
          <p:nvSpPr>
            <p:cNvPr id="25" name="任意多边形 70"/>
            <p:cNvSpPr/>
            <p:nvPr/>
          </p:nvSpPr>
          <p:spPr>
            <a:xfrm>
              <a:off x="2458470" y="2455819"/>
              <a:ext cx="4183526" cy="79584"/>
            </a:xfrm>
            <a:custGeom>
              <a:avLst/>
              <a:gdLst>
                <a:gd name="connsiteX0" fmla="*/ 0 w 4183526"/>
                <a:gd name="connsiteY0" fmla="*/ 0 h 79584"/>
                <a:gd name="connsiteX1" fmla="*/ 4183526 w 4183526"/>
                <a:gd name="connsiteY1" fmla="*/ 0 h 79584"/>
                <a:gd name="connsiteX2" fmla="*/ 4146556 w 4183526"/>
                <a:gd name="connsiteY2" fmla="*/ 30504 h 79584"/>
                <a:gd name="connsiteX3" fmla="*/ 3985877 w 4183526"/>
                <a:gd name="connsiteY3" fmla="*/ 79584 h 79584"/>
                <a:gd name="connsiteX4" fmla="*/ 197648 w 4183526"/>
                <a:gd name="connsiteY4" fmla="*/ 79583 h 79584"/>
                <a:gd name="connsiteX5" fmla="*/ 36970 w 4183526"/>
                <a:gd name="connsiteY5" fmla="*/ 30503 h 79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83526" h="79584">
                  <a:moveTo>
                    <a:pt x="0" y="0"/>
                  </a:moveTo>
                  <a:lnTo>
                    <a:pt x="4183526" y="0"/>
                  </a:lnTo>
                  <a:lnTo>
                    <a:pt x="4146556" y="30504"/>
                  </a:lnTo>
                  <a:cubicBezTo>
                    <a:pt x="4100689" y="61491"/>
                    <a:pt x="4045396" y="79584"/>
                    <a:pt x="3985877" y="79584"/>
                  </a:cubicBezTo>
                  <a:lnTo>
                    <a:pt x="197648" y="79583"/>
                  </a:lnTo>
                  <a:cubicBezTo>
                    <a:pt x="138129" y="79583"/>
                    <a:pt x="82836" y="61490"/>
                    <a:pt x="36970" y="30503"/>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grpSp>
        <p:nvGrpSpPr>
          <p:cNvPr id="12" name="组合 11"/>
          <p:cNvGrpSpPr/>
          <p:nvPr/>
        </p:nvGrpSpPr>
        <p:grpSpPr>
          <a:xfrm>
            <a:off x="2036279" y="4223273"/>
            <a:ext cx="6174935" cy="748664"/>
            <a:chOff x="2272941" y="2870670"/>
            <a:chExt cx="4458789" cy="748938"/>
          </a:xfrm>
        </p:grpSpPr>
        <p:sp>
          <p:nvSpPr>
            <p:cNvPr id="18" name="圆角矩形 73"/>
            <p:cNvSpPr/>
            <p:nvPr/>
          </p:nvSpPr>
          <p:spPr>
            <a:xfrm>
              <a:off x="2368735" y="3044843"/>
              <a:ext cx="4362995" cy="574765"/>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9" name="标题 1"/>
            <p:cNvSpPr txBox="1"/>
            <p:nvPr/>
          </p:nvSpPr>
          <p:spPr>
            <a:xfrm>
              <a:off x="2838245" y="3116295"/>
              <a:ext cx="3770812" cy="373436"/>
            </a:xfrm>
            <a:prstGeom prst="rect">
              <a:avLst/>
            </a:prstGeom>
            <a:noFill/>
          </p:spPr>
          <p:txBody>
            <a:bodyPr wrap="square" rtlCol="0">
              <a:normAutofit/>
            </a:bodyPr>
            <a:lstStyle>
              <a:defPPr>
                <a:defRPr lang="zh-CN"/>
              </a:defPPr>
              <a:lvl1pPr>
                <a:lnSpc>
                  <a:spcPct val="130000"/>
                </a:lnSpc>
                <a:defRPr sz="1200"/>
              </a:lvl1pPr>
            </a:lstStyle>
            <a:p>
              <a:pPr>
                <a:lnSpc>
                  <a:spcPct val="110000"/>
                </a:lnSpc>
              </a:pPr>
              <a:r>
                <a:rPr lang="zh-CN" altLang="en-US" sz="1600" dirty="0"/>
                <a:t>数据导入</a:t>
              </a:r>
            </a:p>
          </p:txBody>
        </p:sp>
        <p:sp>
          <p:nvSpPr>
            <p:cNvPr id="20" name="椭圆形标注 75"/>
            <p:cNvSpPr/>
            <p:nvPr/>
          </p:nvSpPr>
          <p:spPr>
            <a:xfrm>
              <a:off x="2272941" y="2870670"/>
              <a:ext cx="565304" cy="494985"/>
            </a:xfrm>
            <a:prstGeom prst="wedgeEllipseCallout">
              <a:avLst>
                <a:gd name="adj1" fmla="val 23834"/>
                <a:gd name="adj2" fmla="val 68750"/>
              </a:avLst>
            </a:prstGeom>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normAutofit fontScale="97500" lnSpcReduction="10000"/>
            </a:bodyP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dirty="0">
                  <a:solidFill>
                    <a:schemeClr val="bg1"/>
                  </a:solidFill>
                </a:rPr>
                <a:t>02</a:t>
              </a:r>
              <a:endParaRPr lang="zh-CN" altLang="en-US" dirty="0">
                <a:solidFill>
                  <a:schemeClr val="bg1"/>
                </a:solidFill>
              </a:endParaRPr>
            </a:p>
          </p:txBody>
        </p:sp>
        <p:sp>
          <p:nvSpPr>
            <p:cNvPr id="21" name="任意多边形 76"/>
            <p:cNvSpPr/>
            <p:nvPr/>
          </p:nvSpPr>
          <p:spPr>
            <a:xfrm>
              <a:off x="2458470" y="3532525"/>
              <a:ext cx="4183526" cy="79584"/>
            </a:xfrm>
            <a:custGeom>
              <a:avLst/>
              <a:gdLst>
                <a:gd name="connsiteX0" fmla="*/ 0 w 4183526"/>
                <a:gd name="connsiteY0" fmla="*/ 0 h 79584"/>
                <a:gd name="connsiteX1" fmla="*/ 4183526 w 4183526"/>
                <a:gd name="connsiteY1" fmla="*/ 0 h 79584"/>
                <a:gd name="connsiteX2" fmla="*/ 4146556 w 4183526"/>
                <a:gd name="connsiteY2" fmla="*/ 30504 h 79584"/>
                <a:gd name="connsiteX3" fmla="*/ 3985877 w 4183526"/>
                <a:gd name="connsiteY3" fmla="*/ 79584 h 79584"/>
                <a:gd name="connsiteX4" fmla="*/ 197648 w 4183526"/>
                <a:gd name="connsiteY4" fmla="*/ 79583 h 79584"/>
                <a:gd name="connsiteX5" fmla="*/ 36970 w 4183526"/>
                <a:gd name="connsiteY5" fmla="*/ 30503 h 79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83526" h="79584">
                  <a:moveTo>
                    <a:pt x="0" y="0"/>
                  </a:moveTo>
                  <a:lnTo>
                    <a:pt x="4183526" y="0"/>
                  </a:lnTo>
                  <a:lnTo>
                    <a:pt x="4146556" y="30504"/>
                  </a:lnTo>
                  <a:cubicBezTo>
                    <a:pt x="4100689" y="61491"/>
                    <a:pt x="4045396" y="79584"/>
                    <a:pt x="3985877" y="79584"/>
                  </a:cubicBezTo>
                  <a:lnTo>
                    <a:pt x="197648" y="79583"/>
                  </a:lnTo>
                  <a:cubicBezTo>
                    <a:pt x="138129" y="79583"/>
                    <a:pt x="82836" y="61490"/>
                    <a:pt x="36970" y="30503"/>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grpSp>
        <p:nvGrpSpPr>
          <p:cNvPr id="13" name="组合 12"/>
          <p:cNvGrpSpPr/>
          <p:nvPr/>
        </p:nvGrpSpPr>
        <p:grpSpPr>
          <a:xfrm>
            <a:off x="2036279" y="5211155"/>
            <a:ext cx="6174935" cy="748664"/>
            <a:chOff x="2272941" y="3947377"/>
            <a:chExt cx="4458789" cy="748938"/>
          </a:xfrm>
        </p:grpSpPr>
        <p:sp>
          <p:nvSpPr>
            <p:cNvPr id="14" name="圆角矩形 15"/>
            <p:cNvSpPr/>
            <p:nvPr/>
          </p:nvSpPr>
          <p:spPr>
            <a:xfrm>
              <a:off x="2368735" y="4121550"/>
              <a:ext cx="4362995" cy="574765"/>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5" name="标题 1"/>
            <p:cNvSpPr txBox="1"/>
            <p:nvPr/>
          </p:nvSpPr>
          <p:spPr>
            <a:xfrm>
              <a:off x="2838245" y="4193002"/>
              <a:ext cx="3770812" cy="373436"/>
            </a:xfrm>
            <a:prstGeom prst="rect">
              <a:avLst/>
            </a:prstGeom>
            <a:noFill/>
          </p:spPr>
          <p:txBody>
            <a:bodyPr wrap="square" rtlCol="0">
              <a:normAutofit/>
            </a:bodyPr>
            <a:lstStyle>
              <a:defPPr>
                <a:defRPr lang="zh-CN"/>
              </a:defPPr>
              <a:lvl1pPr>
                <a:lnSpc>
                  <a:spcPct val="130000"/>
                </a:lnSpc>
                <a:defRPr sz="1200"/>
              </a:lvl1pPr>
            </a:lstStyle>
            <a:p>
              <a:pPr>
                <a:lnSpc>
                  <a:spcPct val="110000"/>
                </a:lnSpc>
              </a:pPr>
              <a:r>
                <a:rPr lang="zh-CN" altLang="en-US" sz="1600" dirty="0"/>
                <a:t>物联网传感设备自动信息采集</a:t>
              </a:r>
            </a:p>
          </p:txBody>
        </p:sp>
        <p:sp>
          <p:nvSpPr>
            <p:cNvPr id="16" name="椭圆形标注 17"/>
            <p:cNvSpPr/>
            <p:nvPr/>
          </p:nvSpPr>
          <p:spPr>
            <a:xfrm>
              <a:off x="2272941" y="3947377"/>
              <a:ext cx="565304" cy="494985"/>
            </a:xfrm>
            <a:prstGeom prst="wedgeEllipseCallout">
              <a:avLst>
                <a:gd name="adj1" fmla="val 23834"/>
                <a:gd name="adj2" fmla="val 68750"/>
              </a:avLst>
            </a:prstGeom>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normAutofit fontScale="97500" lnSpcReduction="10000"/>
            </a:bodyP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dirty="0">
                  <a:solidFill>
                    <a:schemeClr val="bg1"/>
                  </a:solidFill>
                </a:rPr>
                <a:t>03</a:t>
              </a:r>
              <a:endParaRPr lang="zh-CN" altLang="en-US" dirty="0">
                <a:solidFill>
                  <a:schemeClr val="bg1"/>
                </a:solidFill>
              </a:endParaRPr>
            </a:p>
          </p:txBody>
        </p:sp>
        <p:sp>
          <p:nvSpPr>
            <p:cNvPr id="17" name="任意多边形 18"/>
            <p:cNvSpPr/>
            <p:nvPr/>
          </p:nvSpPr>
          <p:spPr>
            <a:xfrm>
              <a:off x="2458470" y="4609232"/>
              <a:ext cx="4183526" cy="79584"/>
            </a:xfrm>
            <a:custGeom>
              <a:avLst/>
              <a:gdLst>
                <a:gd name="connsiteX0" fmla="*/ 0 w 4183526"/>
                <a:gd name="connsiteY0" fmla="*/ 0 h 79584"/>
                <a:gd name="connsiteX1" fmla="*/ 4183526 w 4183526"/>
                <a:gd name="connsiteY1" fmla="*/ 0 h 79584"/>
                <a:gd name="connsiteX2" fmla="*/ 4146556 w 4183526"/>
                <a:gd name="connsiteY2" fmla="*/ 30504 h 79584"/>
                <a:gd name="connsiteX3" fmla="*/ 3985877 w 4183526"/>
                <a:gd name="connsiteY3" fmla="*/ 79584 h 79584"/>
                <a:gd name="connsiteX4" fmla="*/ 197648 w 4183526"/>
                <a:gd name="connsiteY4" fmla="*/ 79583 h 79584"/>
                <a:gd name="connsiteX5" fmla="*/ 36970 w 4183526"/>
                <a:gd name="connsiteY5" fmla="*/ 30503 h 79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83526" h="79584">
                  <a:moveTo>
                    <a:pt x="0" y="0"/>
                  </a:moveTo>
                  <a:lnTo>
                    <a:pt x="4183526" y="0"/>
                  </a:lnTo>
                  <a:lnTo>
                    <a:pt x="4146556" y="30504"/>
                  </a:lnTo>
                  <a:cubicBezTo>
                    <a:pt x="4100689" y="61491"/>
                    <a:pt x="4045396" y="79584"/>
                    <a:pt x="3985877" y="79584"/>
                  </a:cubicBezTo>
                  <a:lnTo>
                    <a:pt x="197648" y="79583"/>
                  </a:lnTo>
                  <a:cubicBezTo>
                    <a:pt x="138129" y="79583"/>
                    <a:pt x="82836" y="61490"/>
                    <a:pt x="36970" y="30503"/>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Tree>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altLang="zh-CN" dirty="0"/>
              <a:t> 4 </a:t>
            </a:r>
            <a:r>
              <a:rPr lang="zh-CN" altLang="en-US" dirty="0"/>
              <a:t>大数据的处理方法</a:t>
            </a:r>
            <a:endParaRPr lang="en-US" dirty="0"/>
          </a:p>
        </p:txBody>
      </p:sp>
      <p:sp>
        <p:nvSpPr>
          <p:cNvPr id="3" name="Content Placeholder 2"/>
          <p:cNvSpPr>
            <a:spLocks noGrp="1"/>
          </p:cNvSpPr>
          <p:nvPr>
            <p:ph sz="quarter" idx="13"/>
          </p:nvPr>
        </p:nvSpPr>
        <p:spPr/>
        <p:txBody>
          <a:bodyPr/>
          <a:lstStyle/>
          <a:p>
            <a:r>
              <a:rPr lang="en-US" altLang="zh-CN" dirty="0"/>
              <a:t>4.1.2 </a:t>
            </a:r>
            <a:r>
              <a:rPr lang="zh-CN" altLang="en-US" dirty="0"/>
              <a:t>导入</a:t>
            </a:r>
            <a:r>
              <a:rPr lang="en-US" altLang="zh-CN" dirty="0"/>
              <a:t>/</a:t>
            </a:r>
            <a:r>
              <a:rPr lang="zh-CN" altLang="en-US" dirty="0"/>
              <a:t>预处理</a:t>
            </a:r>
            <a:endParaRPr lang="en-US" dirty="0"/>
          </a:p>
        </p:txBody>
      </p:sp>
      <p:sp>
        <p:nvSpPr>
          <p:cNvPr id="16" name="矩形 15"/>
          <p:cNvSpPr/>
          <p:nvPr/>
        </p:nvSpPr>
        <p:spPr>
          <a:xfrm>
            <a:off x="1435742" y="1836162"/>
            <a:ext cx="8797679" cy="1600438"/>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Wingdings" panose="05000000000000000000" pitchFamily="2" charset="2"/>
              <a:buChar char="n"/>
            </a:pPr>
            <a:r>
              <a:rPr lang="zh-CN" altLang="zh-CN" sz="1400" dirty="0"/>
              <a:t>虽然采集端本身有很多数据库，但是如果要对这些海量数据进行有效的分析，还是应该将这些数据导入到一个集中的大型分布式数据库或者分布式存储集群当中，同时，在导入的基础上完成数据清洗和预处理工作。也有一些用户会在导入时使用来自Twitter的Storm来对数据进行流式计算，来满足部分业务的实时计算需求</a:t>
            </a:r>
          </a:p>
          <a:p>
            <a:pPr marL="285750" indent="-285750">
              <a:buFont typeface="Wingdings" panose="05000000000000000000" pitchFamily="2" charset="2"/>
              <a:buChar char="n"/>
            </a:pPr>
            <a:endParaRPr lang="zh-CN" altLang="zh-CN" sz="1400" dirty="0"/>
          </a:p>
          <a:p>
            <a:pPr marL="285750" indent="-285750">
              <a:buFont typeface="Wingdings" panose="05000000000000000000" pitchFamily="2" charset="2"/>
              <a:buChar char="n"/>
            </a:pPr>
            <a:r>
              <a:rPr lang="zh-CN" altLang="zh-CN" sz="1400" dirty="0"/>
              <a:t>现实世界中数据大体上都是不完整、不一致的“脏”数据，无法直接进行数据挖掘，或挖掘结果差强人意，为了提高数据挖掘的质量，产生了数据预处理技术</a:t>
            </a:r>
            <a:endParaRPr lang="zh-CN" altLang="en-US" sz="1400" dirty="0"/>
          </a:p>
        </p:txBody>
      </p:sp>
      <p:graphicFrame>
        <p:nvGraphicFramePr>
          <p:cNvPr id="18" name="图示 17"/>
          <p:cNvGraphicFramePr/>
          <p:nvPr/>
        </p:nvGraphicFramePr>
        <p:xfrm>
          <a:off x="1682278" y="3617409"/>
          <a:ext cx="8551143" cy="213983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9" name="矩形 18"/>
          <p:cNvSpPr/>
          <p:nvPr/>
        </p:nvSpPr>
        <p:spPr>
          <a:xfrm>
            <a:off x="3584801" y="3813436"/>
            <a:ext cx="6014920" cy="27699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zh-CN" sz="1200" dirty="0"/>
              <a:t>主要是达到数据格式标准化、异常数据清除、数据错误纠正、重复数据的清除等目标。</a:t>
            </a:r>
          </a:p>
        </p:txBody>
      </p:sp>
      <p:sp>
        <p:nvSpPr>
          <p:cNvPr id="20" name="矩形 19"/>
          <p:cNvSpPr/>
          <p:nvPr/>
        </p:nvSpPr>
        <p:spPr>
          <a:xfrm>
            <a:off x="3580409" y="4348119"/>
            <a:ext cx="4572000" cy="276999"/>
          </a:xfrm>
          <a:prstGeom prst="rect">
            <a:avLst/>
          </a:prstGeom>
        </p:spPr>
        <p:txBody>
          <a:bodyP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zh-CN" sz="1200" dirty="0"/>
              <a:t>是将多个数据源中的数据结合起来并统一存储，建立数据仓库。</a:t>
            </a:r>
            <a:endParaRPr lang="zh-CN" altLang="en-US" sz="1200" dirty="0"/>
          </a:p>
        </p:txBody>
      </p:sp>
      <p:sp>
        <p:nvSpPr>
          <p:cNvPr id="21" name="矩形 20"/>
          <p:cNvSpPr/>
          <p:nvPr/>
        </p:nvSpPr>
        <p:spPr>
          <a:xfrm>
            <a:off x="3589649" y="4884066"/>
            <a:ext cx="5840083" cy="27699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zh-CN" sz="1200" dirty="0"/>
              <a:t>过平滑聚集、数据概化、规范化等方式将数据转换成适用于数据挖掘的形式。</a:t>
            </a:r>
          </a:p>
        </p:txBody>
      </p:sp>
      <p:sp>
        <p:nvSpPr>
          <p:cNvPr id="22" name="矩形 21"/>
          <p:cNvSpPr/>
          <p:nvPr/>
        </p:nvSpPr>
        <p:spPr>
          <a:xfrm>
            <a:off x="3589649" y="5426097"/>
            <a:ext cx="5732454" cy="27699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zh-CN" sz="1200" dirty="0"/>
              <a:t>寻找依赖于发现目标的数据的有用特征，缩减数据规模，最大限度地精简数据量。</a:t>
            </a:r>
          </a:p>
        </p:txBody>
      </p:sp>
    </p:spTree>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altLang="zh-CN" dirty="0"/>
              <a:t> 4 </a:t>
            </a:r>
            <a:r>
              <a:rPr lang="zh-CN" altLang="en-US" dirty="0"/>
              <a:t>大数据的处理方法</a:t>
            </a:r>
            <a:endParaRPr lang="en-US" dirty="0"/>
          </a:p>
        </p:txBody>
      </p:sp>
      <p:sp>
        <p:nvSpPr>
          <p:cNvPr id="3" name="Content Placeholder 2"/>
          <p:cNvSpPr>
            <a:spLocks noGrp="1"/>
          </p:cNvSpPr>
          <p:nvPr>
            <p:ph sz="quarter" idx="13"/>
          </p:nvPr>
        </p:nvSpPr>
        <p:spPr/>
        <p:txBody>
          <a:bodyPr/>
          <a:lstStyle/>
          <a:p>
            <a:r>
              <a:rPr lang="en-US" altLang="zh-CN" dirty="0"/>
              <a:t>4.1.3 </a:t>
            </a:r>
            <a:r>
              <a:rPr lang="zh-CN" altLang="en-US" dirty="0"/>
              <a:t>统计和分析</a:t>
            </a:r>
            <a:endParaRPr lang="en-US" dirty="0"/>
          </a:p>
        </p:txBody>
      </p:sp>
      <p:sp>
        <p:nvSpPr>
          <p:cNvPr id="11" name="矩形 10"/>
          <p:cNvSpPr/>
          <p:nvPr/>
        </p:nvSpPr>
        <p:spPr>
          <a:xfrm>
            <a:off x="1633856" y="5006649"/>
            <a:ext cx="9149643" cy="562610"/>
          </a:xfrm>
          <a:prstGeom prst="rect">
            <a:avLst/>
          </a:prstGeom>
          <a:solidFill>
            <a:schemeClr val="accent1">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accent1">
                  <a:lumMod val="20000"/>
                  <a:lumOff val="80000"/>
                </a:schemeClr>
              </a:solidFill>
            </a:endParaRPr>
          </a:p>
        </p:txBody>
      </p:sp>
      <p:sp>
        <p:nvSpPr>
          <p:cNvPr id="12" name="矩形 11"/>
          <p:cNvSpPr/>
          <p:nvPr/>
        </p:nvSpPr>
        <p:spPr>
          <a:xfrm>
            <a:off x="1633857" y="3355580"/>
            <a:ext cx="9149643" cy="708025"/>
          </a:xfrm>
          <a:prstGeom prst="rect">
            <a:avLst/>
          </a:prstGeom>
          <a:solidFill>
            <a:schemeClr val="accent1">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accent1">
                  <a:lumMod val="20000"/>
                  <a:lumOff val="80000"/>
                </a:schemeClr>
              </a:solidFill>
            </a:endParaRPr>
          </a:p>
        </p:txBody>
      </p:sp>
      <p:sp>
        <p:nvSpPr>
          <p:cNvPr id="13" name="矩形 12"/>
          <p:cNvSpPr/>
          <p:nvPr/>
        </p:nvSpPr>
        <p:spPr>
          <a:xfrm>
            <a:off x="1633857" y="2036050"/>
            <a:ext cx="9149643" cy="562610"/>
          </a:xfrm>
          <a:prstGeom prst="rect">
            <a:avLst/>
          </a:prstGeom>
          <a:solidFill>
            <a:schemeClr val="accent1">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accent1">
                  <a:lumMod val="20000"/>
                  <a:lumOff val="80000"/>
                </a:schemeClr>
              </a:solidFill>
            </a:endParaRPr>
          </a:p>
        </p:txBody>
      </p:sp>
      <p:sp>
        <p:nvSpPr>
          <p:cNvPr id="14" name="矩形 13"/>
          <p:cNvSpPr/>
          <p:nvPr/>
        </p:nvSpPr>
        <p:spPr>
          <a:xfrm>
            <a:off x="1408500" y="2060741"/>
            <a:ext cx="9229500" cy="353943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Wingdings" panose="05000000000000000000" pitchFamily="2" charset="2"/>
              <a:buChar char="n"/>
            </a:pPr>
            <a:r>
              <a:rPr lang="zh-CN" altLang="en-US" sz="1400" dirty="0">
                <a:solidFill>
                  <a:schemeClr val="tx1"/>
                </a:solidFill>
              </a:rPr>
              <a:t>统计与分析主要是利用分布式数据库，或分布式计算集群来对存储于其内的海量数据进行普通的分析和分类汇总，以满足大多数常见的分析需求，在这些方面可以使用R语言。</a:t>
            </a:r>
          </a:p>
          <a:p>
            <a:pPr marL="285750" indent="-285750">
              <a:buFont typeface="Wingdings" panose="05000000000000000000" pitchFamily="2" charset="2"/>
              <a:buChar char="n"/>
            </a:pPr>
            <a:endParaRPr lang="zh-CN" altLang="en-US" sz="1400" dirty="0"/>
          </a:p>
          <a:p>
            <a:pPr marL="285750" indent="-285750">
              <a:buFont typeface="Wingdings" panose="05000000000000000000" pitchFamily="2" charset="2"/>
              <a:buChar char="n"/>
            </a:pPr>
            <a:r>
              <a:rPr lang="zh-CN" altLang="en-US" sz="1400" dirty="0"/>
              <a:t>R语言是用于统计分析、绘图的语言和操作环境，属于GNU系统的一个自由、免费、源代码开放的软件，它是一个用于统计计算和统计制图的优秀工具。</a:t>
            </a:r>
          </a:p>
          <a:p>
            <a:pPr marL="285750" indent="-285750">
              <a:buFont typeface="Wingdings" panose="05000000000000000000" pitchFamily="2" charset="2"/>
              <a:buChar char="n"/>
            </a:pPr>
            <a:endParaRPr lang="zh-CN" altLang="en-US" sz="1400" dirty="0"/>
          </a:p>
          <a:p>
            <a:pPr marL="285750" indent="-285750">
              <a:buFont typeface="Wingdings" panose="05000000000000000000" pitchFamily="2" charset="2"/>
              <a:buChar char="n"/>
            </a:pPr>
            <a:r>
              <a:rPr lang="zh-CN" altLang="en-US" sz="1400" dirty="0"/>
              <a:t>R语言在国际和国内的发展差异非常大，国际上R语言已然是专业数据分析领域的标准，但在国内依旧任重而道远，这固然有数据学科地位的原因，国内很多人版权概念薄弱，以及学术领域相对闭塞也是原因。</a:t>
            </a:r>
          </a:p>
          <a:p>
            <a:pPr marL="285750" indent="-285750">
              <a:buFont typeface="Wingdings" panose="05000000000000000000" pitchFamily="2" charset="2"/>
              <a:buChar char="n"/>
            </a:pPr>
            <a:endParaRPr lang="zh-CN" altLang="en-US" sz="1400" dirty="0"/>
          </a:p>
          <a:p>
            <a:pPr marL="285750" indent="-285750">
              <a:buFont typeface="Wingdings" panose="05000000000000000000" pitchFamily="2" charset="2"/>
              <a:buChar char="n"/>
            </a:pPr>
            <a:endParaRPr lang="en-US" altLang="zh-CN" sz="1400" dirty="0"/>
          </a:p>
          <a:p>
            <a:pPr marL="285750" indent="-285750">
              <a:buFont typeface="Wingdings" panose="05000000000000000000" pitchFamily="2" charset="2"/>
              <a:buChar char="n"/>
            </a:pPr>
            <a:r>
              <a:rPr lang="zh-CN" altLang="en-US" sz="1400" dirty="0"/>
              <a:t>R语言是一套完整的数据处理、计算和制图软件系统。R语言的思想是：它可以提供一些集成的统计工具，但更大量的是它提供各种数学计算、统计计算的函数，从而使使用者能灵活机动地进行数据分析，甚至创造出符合需要的新的统计计算方法。</a:t>
            </a:r>
            <a:endParaRPr lang="en-US" altLang="zh-CN" sz="1400" dirty="0"/>
          </a:p>
          <a:p>
            <a:pPr marL="285750" indent="-285750">
              <a:buFont typeface="Wingdings" panose="05000000000000000000" pitchFamily="2" charset="2"/>
              <a:buChar char="n"/>
            </a:pPr>
            <a:endParaRPr lang="zh-CN" altLang="en-US" sz="1400" dirty="0"/>
          </a:p>
          <a:p>
            <a:pPr marL="285750" indent="-285750">
              <a:buFont typeface="Wingdings" panose="05000000000000000000" pitchFamily="2" charset="2"/>
              <a:buChar char="n"/>
            </a:pPr>
            <a:r>
              <a:rPr lang="zh-CN" altLang="en-US" sz="1400" dirty="0"/>
              <a:t>在大数据的统计与分析过程中，主要面对的挑战是分析涉及的数据量太大，其对系统资源，特别是I/O会有极大的占用。</a:t>
            </a:r>
          </a:p>
        </p:txBody>
      </p:sp>
    </p:spTree>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altLang="zh-CN" dirty="0"/>
              <a:t> 4 </a:t>
            </a:r>
            <a:r>
              <a:rPr lang="zh-CN" altLang="en-US" dirty="0"/>
              <a:t>大数据的处理方法</a:t>
            </a:r>
            <a:endParaRPr lang="en-US" dirty="0"/>
          </a:p>
        </p:txBody>
      </p:sp>
      <p:sp>
        <p:nvSpPr>
          <p:cNvPr id="3" name="Content Placeholder 2"/>
          <p:cNvSpPr>
            <a:spLocks noGrp="1"/>
          </p:cNvSpPr>
          <p:nvPr>
            <p:ph sz="quarter" idx="13"/>
          </p:nvPr>
        </p:nvSpPr>
        <p:spPr/>
        <p:txBody>
          <a:bodyPr/>
          <a:lstStyle/>
          <a:p>
            <a:r>
              <a:rPr lang="en-US" altLang="zh-CN" dirty="0"/>
              <a:t>4.1.4 </a:t>
            </a:r>
            <a:r>
              <a:rPr lang="zh-CN" altLang="en-US" dirty="0"/>
              <a:t>大数据挖掘</a:t>
            </a:r>
            <a:endParaRPr lang="en-US" dirty="0"/>
          </a:p>
        </p:txBody>
      </p:sp>
      <p:grpSp>
        <p:nvGrpSpPr>
          <p:cNvPr id="10" name="组合 9"/>
          <p:cNvGrpSpPr/>
          <p:nvPr/>
        </p:nvGrpSpPr>
        <p:grpSpPr>
          <a:xfrm>
            <a:off x="1982464" y="1876294"/>
            <a:ext cx="8461157" cy="891220"/>
            <a:chOff x="607500" y="1979753"/>
            <a:chExt cx="7630726" cy="789335"/>
          </a:xfrm>
        </p:grpSpPr>
        <p:sp>
          <p:nvSpPr>
            <p:cNvPr id="30" name="圆角矩形 38"/>
            <p:cNvSpPr/>
            <p:nvPr/>
          </p:nvSpPr>
          <p:spPr>
            <a:xfrm>
              <a:off x="884831" y="1979753"/>
              <a:ext cx="7353395" cy="789335"/>
            </a:xfrm>
            <a:prstGeom prst="roundRect">
              <a:avLst/>
            </a:prstGeom>
            <a:noFill/>
            <a:ln w="1905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600" b="1" dirty="0"/>
            </a:p>
          </p:txBody>
        </p:sp>
        <p:sp>
          <p:nvSpPr>
            <p:cNvPr id="31" name="圆角矩形 39"/>
            <p:cNvSpPr/>
            <p:nvPr/>
          </p:nvSpPr>
          <p:spPr>
            <a:xfrm>
              <a:off x="607500" y="2022890"/>
              <a:ext cx="751003" cy="28899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sz="1400" b="1" dirty="0"/>
                <a:t>分类</a:t>
              </a:r>
            </a:p>
          </p:txBody>
        </p:sp>
        <p:sp>
          <p:nvSpPr>
            <p:cNvPr id="32" name="圆角矩形 40"/>
            <p:cNvSpPr/>
            <p:nvPr/>
          </p:nvSpPr>
          <p:spPr>
            <a:xfrm>
              <a:off x="1423665" y="2445719"/>
              <a:ext cx="1138372" cy="273908"/>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zh-CN" sz="1100" dirty="0"/>
                <a:t>朴素贝叶斯算法</a:t>
              </a:r>
              <a:endParaRPr lang="zh-CN" altLang="en-US" sz="1100" b="1" dirty="0"/>
            </a:p>
          </p:txBody>
        </p:sp>
        <p:sp>
          <p:nvSpPr>
            <p:cNvPr id="33" name="矩形 32"/>
            <p:cNvSpPr/>
            <p:nvPr/>
          </p:nvSpPr>
          <p:spPr>
            <a:xfrm>
              <a:off x="1520575" y="1984055"/>
              <a:ext cx="6376614" cy="46166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zh-CN" sz="1400" dirty="0">
                  <a:latin typeface="+mn-ea"/>
                </a:rPr>
                <a:t>一种重要的数据分析形式，根据重要数据类的特征向量值及其他约束条件，构造分类函数或分类模型，目的是根据数据集的特点把未知类别的样本映射到给定类别中</a:t>
              </a:r>
              <a:r>
                <a:rPr lang="zh-CN" altLang="zh-CN" sz="1200" dirty="0">
                  <a:latin typeface="+mn-ea"/>
                </a:rPr>
                <a:t>。</a:t>
              </a:r>
            </a:p>
          </p:txBody>
        </p:sp>
        <p:sp>
          <p:nvSpPr>
            <p:cNvPr id="34" name="圆角矩形 51"/>
            <p:cNvSpPr/>
            <p:nvPr/>
          </p:nvSpPr>
          <p:spPr>
            <a:xfrm>
              <a:off x="2697425" y="2460729"/>
              <a:ext cx="1361145" cy="273908"/>
            </a:xfrm>
            <a:prstGeom prst="roundRect">
              <a:avLst/>
            </a:prstGeom>
            <a:solidFill>
              <a:schemeClr val="accent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zh-CN" sz="1100" dirty="0"/>
                <a:t>支持向量机</a:t>
              </a:r>
              <a:r>
                <a:rPr lang="en-US" altLang="zh-CN" sz="1100" dirty="0"/>
                <a:t>SVM</a:t>
              </a:r>
              <a:r>
                <a:rPr lang="zh-CN" altLang="zh-CN" sz="1100" dirty="0"/>
                <a:t>算法</a:t>
              </a:r>
              <a:endParaRPr lang="zh-CN" altLang="en-US" sz="1100" b="1" dirty="0"/>
            </a:p>
          </p:txBody>
        </p:sp>
        <p:sp>
          <p:nvSpPr>
            <p:cNvPr id="35" name="圆角矩形 52"/>
            <p:cNvSpPr/>
            <p:nvPr/>
          </p:nvSpPr>
          <p:spPr>
            <a:xfrm>
              <a:off x="4170119" y="2460729"/>
              <a:ext cx="1138372" cy="273908"/>
            </a:xfrm>
            <a:prstGeom prst="round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1100" dirty="0" err="1"/>
                <a:t>AdaBoost</a:t>
              </a:r>
              <a:r>
                <a:rPr lang="zh-CN" altLang="zh-CN" sz="1100" dirty="0"/>
                <a:t>算法</a:t>
              </a:r>
              <a:endParaRPr lang="zh-CN" altLang="en-US" sz="1100" b="1" dirty="0"/>
            </a:p>
          </p:txBody>
        </p:sp>
        <p:sp>
          <p:nvSpPr>
            <p:cNvPr id="36" name="圆角矩形 53"/>
            <p:cNvSpPr/>
            <p:nvPr/>
          </p:nvSpPr>
          <p:spPr>
            <a:xfrm>
              <a:off x="5428280" y="2460729"/>
              <a:ext cx="1138372" cy="273908"/>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1100" dirty="0"/>
                <a:t>C4.5</a:t>
              </a:r>
              <a:r>
                <a:rPr lang="zh-CN" altLang="zh-CN" sz="1100" dirty="0"/>
                <a:t>算法</a:t>
              </a:r>
              <a:endParaRPr lang="zh-CN" altLang="en-US" sz="1100" b="1" dirty="0"/>
            </a:p>
          </p:txBody>
        </p:sp>
        <p:sp>
          <p:nvSpPr>
            <p:cNvPr id="37" name="圆角矩形 54"/>
            <p:cNvSpPr/>
            <p:nvPr/>
          </p:nvSpPr>
          <p:spPr>
            <a:xfrm>
              <a:off x="6696362" y="2460729"/>
              <a:ext cx="1138372" cy="273908"/>
            </a:xfrm>
            <a:prstGeom prst="round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1100" dirty="0"/>
                <a:t>CART</a:t>
              </a:r>
              <a:r>
                <a:rPr lang="zh-CN" altLang="zh-CN" sz="1100" dirty="0"/>
                <a:t>算法</a:t>
              </a:r>
              <a:endParaRPr lang="zh-CN" altLang="en-US" sz="1100" b="1" dirty="0"/>
            </a:p>
          </p:txBody>
        </p:sp>
      </p:grpSp>
      <p:grpSp>
        <p:nvGrpSpPr>
          <p:cNvPr id="11" name="组合 10"/>
          <p:cNvGrpSpPr/>
          <p:nvPr/>
        </p:nvGrpSpPr>
        <p:grpSpPr>
          <a:xfrm>
            <a:off x="1982466" y="2924384"/>
            <a:ext cx="8461157" cy="1021651"/>
            <a:chOff x="607500" y="2902780"/>
            <a:chExt cx="7630726" cy="789335"/>
          </a:xfrm>
        </p:grpSpPr>
        <p:sp>
          <p:nvSpPr>
            <p:cNvPr id="23" name="圆角矩形 63"/>
            <p:cNvSpPr/>
            <p:nvPr/>
          </p:nvSpPr>
          <p:spPr>
            <a:xfrm>
              <a:off x="884831" y="2902780"/>
              <a:ext cx="7353395" cy="789335"/>
            </a:xfrm>
            <a:prstGeom prst="roundRect">
              <a:avLst/>
            </a:prstGeom>
            <a:noFill/>
            <a:ln w="1905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600" b="1" dirty="0"/>
            </a:p>
          </p:txBody>
        </p:sp>
        <p:sp>
          <p:nvSpPr>
            <p:cNvPr id="24" name="圆角矩形 64"/>
            <p:cNvSpPr/>
            <p:nvPr/>
          </p:nvSpPr>
          <p:spPr>
            <a:xfrm>
              <a:off x="607500" y="2945917"/>
              <a:ext cx="751003" cy="28899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sz="1400" b="1" dirty="0"/>
                <a:t>聚类</a:t>
              </a:r>
            </a:p>
          </p:txBody>
        </p:sp>
        <p:sp>
          <p:nvSpPr>
            <p:cNvPr id="25" name="圆角矩形 65"/>
            <p:cNvSpPr/>
            <p:nvPr/>
          </p:nvSpPr>
          <p:spPr>
            <a:xfrm>
              <a:off x="1423664" y="3368646"/>
              <a:ext cx="1138372" cy="273908"/>
            </a:xfrm>
            <a:prstGeom prst="round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1100" dirty="0"/>
                <a:t>BIRCH</a:t>
              </a:r>
              <a:r>
                <a:rPr lang="zh-CN" altLang="zh-CN" sz="1100" dirty="0"/>
                <a:t>算法</a:t>
              </a:r>
              <a:endParaRPr lang="zh-CN" altLang="en-US" sz="1100" b="1" dirty="0"/>
            </a:p>
          </p:txBody>
        </p:sp>
        <p:sp>
          <p:nvSpPr>
            <p:cNvPr id="26" name="矩形 25"/>
            <p:cNvSpPr/>
            <p:nvPr/>
          </p:nvSpPr>
          <p:spPr>
            <a:xfrm>
              <a:off x="1472363" y="2950354"/>
              <a:ext cx="6376614" cy="40424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zh-CN" sz="1400" dirty="0"/>
                <a:t>目的在于将数据集内具有相似特征属性的数据聚集在一起，同一个数据群中的数据特征要尽可能相似，不同的数据群中的数据特征要有明显的区别。</a:t>
              </a:r>
            </a:p>
          </p:txBody>
        </p:sp>
        <p:sp>
          <p:nvSpPr>
            <p:cNvPr id="27" name="圆角矩形 67"/>
            <p:cNvSpPr/>
            <p:nvPr/>
          </p:nvSpPr>
          <p:spPr>
            <a:xfrm>
              <a:off x="2697424" y="3383656"/>
              <a:ext cx="1361145" cy="273908"/>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1100" dirty="0"/>
                <a:t>K-Means</a:t>
              </a:r>
              <a:r>
                <a:rPr lang="zh-CN" altLang="zh-CN" sz="1100" dirty="0"/>
                <a:t>算法</a:t>
              </a:r>
              <a:endParaRPr lang="zh-CN" altLang="en-US" sz="1100" b="1" dirty="0"/>
            </a:p>
          </p:txBody>
        </p:sp>
        <p:sp>
          <p:nvSpPr>
            <p:cNvPr id="28" name="圆角矩形 68"/>
            <p:cNvSpPr/>
            <p:nvPr/>
          </p:nvSpPr>
          <p:spPr>
            <a:xfrm>
              <a:off x="4170117" y="3383656"/>
              <a:ext cx="1827348" cy="273908"/>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zh-CN" sz="1100" dirty="0"/>
                <a:t>期望最大化算法（</a:t>
              </a:r>
              <a:r>
                <a:rPr lang="en-US" altLang="zh-CN" sz="1100" dirty="0"/>
                <a:t>EM</a:t>
              </a:r>
              <a:r>
                <a:rPr lang="zh-CN" altLang="zh-CN" sz="1100" dirty="0"/>
                <a:t>算法）</a:t>
              </a:r>
              <a:endParaRPr lang="zh-CN" altLang="en-US" sz="1100" b="1" dirty="0"/>
            </a:p>
          </p:txBody>
        </p:sp>
        <p:sp>
          <p:nvSpPr>
            <p:cNvPr id="29" name="圆角矩形 70"/>
            <p:cNvSpPr/>
            <p:nvPr/>
          </p:nvSpPr>
          <p:spPr>
            <a:xfrm>
              <a:off x="6118419" y="3369051"/>
              <a:ext cx="1138372" cy="273908"/>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1100" dirty="0"/>
                <a:t>K</a:t>
              </a:r>
              <a:r>
                <a:rPr lang="zh-CN" altLang="zh-CN" sz="1100" dirty="0"/>
                <a:t>近邻算法</a:t>
              </a:r>
              <a:endParaRPr lang="zh-CN" altLang="en-US" sz="1100" b="1" dirty="0"/>
            </a:p>
          </p:txBody>
        </p:sp>
      </p:grpSp>
      <p:grpSp>
        <p:nvGrpSpPr>
          <p:cNvPr id="12" name="组合 11"/>
          <p:cNvGrpSpPr/>
          <p:nvPr/>
        </p:nvGrpSpPr>
        <p:grpSpPr>
          <a:xfrm>
            <a:off x="1982466" y="4100267"/>
            <a:ext cx="8461156" cy="992517"/>
            <a:chOff x="607501" y="3877565"/>
            <a:chExt cx="7630725" cy="789335"/>
          </a:xfrm>
        </p:grpSpPr>
        <p:sp>
          <p:nvSpPr>
            <p:cNvPr id="18" name="圆角矩形 71"/>
            <p:cNvSpPr/>
            <p:nvPr/>
          </p:nvSpPr>
          <p:spPr>
            <a:xfrm>
              <a:off x="884831" y="3877565"/>
              <a:ext cx="7353395" cy="789335"/>
            </a:xfrm>
            <a:prstGeom prst="roundRect">
              <a:avLst/>
            </a:prstGeom>
            <a:noFill/>
            <a:ln w="1905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600" b="1" dirty="0"/>
            </a:p>
          </p:txBody>
        </p:sp>
        <p:sp>
          <p:nvSpPr>
            <p:cNvPr id="19" name="圆角矩形 72"/>
            <p:cNvSpPr/>
            <p:nvPr/>
          </p:nvSpPr>
          <p:spPr>
            <a:xfrm>
              <a:off x="607501" y="3920702"/>
              <a:ext cx="988386" cy="28899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sz="1400" b="1" dirty="0"/>
                <a:t>关联规则</a:t>
              </a:r>
            </a:p>
          </p:txBody>
        </p:sp>
        <p:sp>
          <p:nvSpPr>
            <p:cNvPr id="20" name="圆角矩形 73"/>
            <p:cNvSpPr/>
            <p:nvPr/>
          </p:nvSpPr>
          <p:spPr>
            <a:xfrm>
              <a:off x="1459532" y="4342240"/>
              <a:ext cx="1138372" cy="273908"/>
            </a:xfrm>
            <a:prstGeom prst="round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1100" dirty="0" err="1"/>
                <a:t>Apriori</a:t>
              </a:r>
              <a:r>
                <a:rPr lang="zh-CN" altLang="zh-CN" sz="1100" dirty="0"/>
                <a:t>算法</a:t>
              </a:r>
              <a:endParaRPr lang="zh-CN" altLang="en-US" sz="1100" b="1" dirty="0"/>
            </a:p>
          </p:txBody>
        </p:sp>
        <p:sp>
          <p:nvSpPr>
            <p:cNvPr id="21" name="矩形 20"/>
            <p:cNvSpPr/>
            <p:nvPr/>
          </p:nvSpPr>
          <p:spPr>
            <a:xfrm>
              <a:off x="1642856" y="3913834"/>
              <a:ext cx="6376614" cy="39163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zh-CN" sz="1300" dirty="0"/>
                <a:t>索系统中的所有数据，找出所有能把一组事件或数据项与另一组事件或数据项联系起来的规则，以获得预先未知的和被隐藏的，不能通过数据库的逻辑操作或统计的方法得出的信息。</a:t>
              </a:r>
            </a:p>
          </p:txBody>
        </p:sp>
        <p:sp>
          <p:nvSpPr>
            <p:cNvPr id="22" name="圆角矩形 75"/>
            <p:cNvSpPr/>
            <p:nvPr/>
          </p:nvSpPr>
          <p:spPr>
            <a:xfrm>
              <a:off x="2697425" y="4342240"/>
              <a:ext cx="1361145" cy="273908"/>
            </a:xfrm>
            <a:prstGeom prst="round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1100" dirty="0"/>
                <a:t>FP-Growth</a:t>
              </a:r>
              <a:r>
                <a:rPr lang="zh-CN" altLang="zh-CN" sz="1100" dirty="0"/>
                <a:t>算法</a:t>
              </a:r>
              <a:endParaRPr lang="zh-CN" altLang="en-US" sz="1100" b="1" dirty="0"/>
            </a:p>
          </p:txBody>
        </p:sp>
      </p:grpSp>
      <p:grpSp>
        <p:nvGrpSpPr>
          <p:cNvPr id="13" name="组合 12"/>
          <p:cNvGrpSpPr/>
          <p:nvPr/>
        </p:nvGrpSpPr>
        <p:grpSpPr>
          <a:xfrm>
            <a:off x="1982464" y="5162404"/>
            <a:ext cx="8461157" cy="987042"/>
            <a:chOff x="607500" y="4826470"/>
            <a:chExt cx="7630726" cy="789335"/>
          </a:xfrm>
        </p:grpSpPr>
        <p:sp>
          <p:nvSpPr>
            <p:cNvPr id="14" name="圆角矩形 79"/>
            <p:cNvSpPr/>
            <p:nvPr/>
          </p:nvSpPr>
          <p:spPr>
            <a:xfrm>
              <a:off x="884831" y="4826470"/>
              <a:ext cx="7353395" cy="789335"/>
            </a:xfrm>
            <a:prstGeom prst="roundRect">
              <a:avLst/>
            </a:prstGeom>
            <a:noFill/>
            <a:ln w="1905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600" b="1" dirty="0"/>
            </a:p>
          </p:txBody>
        </p:sp>
        <p:sp>
          <p:nvSpPr>
            <p:cNvPr id="15" name="圆角矩形 80"/>
            <p:cNvSpPr/>
            <p:nvPr/>
          </p:nvSpPr>
          <p:spPr>
            <a:xfrm>
              <a:off x="607500" y="4869607"/>
              <a:ext cx="988387" cy="28899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sz="1400" b="1" dirty="0"/>
                <a:t>预测模型</a:t>
              </a:r>
            </a:p>
          </p:txBody>
        </p:sp>
        <p:sp>
          <p:nvSpPr>
            <p:cNvPr id="16" name="圆角矩形 81"/>
            <p:cNvSpPr/>
            <p:nvPr/>
          </p:nvSpPr>
          <p:spPr>
            <a:xfrm>
              <a:off x="1423665" y="5312827"/>
              <a:ext cx="1856215" cy="273908"/>
            </a:xfrm>
            <a:prstGeom prst="round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zh-CN" sz="1100" dirty="0"/>
                <a:t>序贯模式挖掘</a:t>
              </a:r>
              <a:r>
                <a:rPr lang="en-US" altLang="zh-CN" sz="1100" dirty="0"/>
                <a:t>SPMGC</a:t>
              </a:r>
              <a:r>
                <a:rPr lang="zh-CN" altLang="zh-CN" sz="1100" dirty="0"/>
                <a:t>算法</a:t>
              </a:r>
              <a:endParaRPr lang="zh-CN" altLang="en-US" sz="1100" b="1" dirty="0"/>
            </a:p>
          </p:txBody>
        </p:sp>
        <p:sp>
          <p:nvSpPr>
            <p:cNvPr id="17" name="矩形 16"/>
            <p:cNvSpPr/>
            <p:nvPr/>
          </p:nvSpPr>
          <p:spPr>
            <a:xfrm>
              <a:off x="1622935" y="4869609"/>
              <a:ext cx="6062976" cy="418418"/>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zh-CN" sz="1400" dirty="0"/>
                <a:t>一种统计或数据挖掘的方法，包括可以在结构化与非结构化数据中使用以确定未来结果的算法和技术，可为预测、优化、预报和模拟等许多业务系统所使用。</a:t>
              </a:r>
            </a:p>
          </p:txBody>
        </p:sp>
      </p:grpSp>
    </p:spTree>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altLang="zh-CN" dirty="0"/>
              <a:t> 4 </a:t>
            </a:r>
            <a:r>
              <a:rPr lang="zh-CN" altLang="en-US" dirty="0"/>
              <a:t>大数据的处理方法</a:t>
            </a:r>
            <a:endParaRPr lang="en-US" dirty="0"/>
          </a:p>
        </p:txBody>
      </p:sp>
      <p:sp>
        <p:nvSpPr>
          <p:cNvPr id="3" name="Content Placeholder 2"/>
          <p:cNvSpPr>
            <a:spLocks noGrp="1"/>
          </p:cNvSpPr>
          <p:nvPr>
            <p:ph sz="quarter" idx="13"/>
          </p:nvPr>
        </p:nvSpPr>
        <p:spPr/>
        <p:txBody>
          <a:bodyPr/>
          <a:lstStyle/>
          <a:p>
            <a:r>
              <a:rPr lang="en-US" altLang="zh-CN" dirty="0"/>
              <a:t>4.2 </a:t>
            </a:r>
            <a:r>
              <a:rPr lang="zh-CN" altLang="en-US" dirty="0"/>
              <a:t>大数据挖掘工具</a:t>
            </a:r>
            <a:r>
              <a:rPr lang="en-US" altLang="zh-CN" dirty="0"/>
              <a:t>---Spark MLlib</a:t>
            </a:r>
            <a:endParaRPr lang="en-US" dirty="0"/>
          </a:p>
        </p:txBody>
      </p:sp>
      <p:graphicFrame>
        <p:nvGraphicFramePr>
          <p:cNvPr id="10" name="表格 9"/>
          <p:cNvGraphicFramePr>
            <a:graphicFrameLocks noGrp="1"/>
          </p:cNvGraphicFramePr>
          <p:nvPr>
            <p:extLst>
              <p:ext uri="{D42A27DB-BD31-4B8C-83A1-F6EECF244321}">
                <p14:modId xmlns:p14="http://schemas.microsoft.com/office/powerpoint/2010/main" val="372945320"/>
              </p:ext>
            </p:extLst>
          </p:nvPr>
        </p:nvGraphicFramePr>
        <p:xfrm>
          <a:off x="1357162" y="3185584"/>
          <a:ext cx="7802011" cy="2921288"/>
        </p:xfrm>
        <a:graphic>
          <a:graphicData uri="http://schemas.openxmlformats.org/drawingml/2006/table">
            <a:tbl>
              <a:tblPr firstRow="1" firstCol="1" bandRow="1">
                <a:tableStyleId>{00A15C55-8517-42AA-B614-E9B94910E393}</a:tableStyleId>
              </a:tblPr>
              <a:tblGrid>
                <a:gridCol w="1915181">
                  <a:extLst>
                    <a:ext uri="{9D8B030D-6E8A-4147-A177-3AD203B41FA5}">
                      <a16:colId xmlns:a16="http://schemas.microsoft.com/office/drawing/2014/main" val="20000"/>
                    </a:ext>
                  </a:extLst>
                </a:gridCol>
                <a:gridCol w="3058413">
                  <a:extLst>
                    <a:ext uri="{9D8B030D-6E8A-4147-A177-3AD203B41FA5}">
                      <a16:colId xmlns:a16="http://schemas.microsoft.com/office/drawing/2014/main" val="20001"/>
                    </a:ext>
                  </a:extLst>
                </a:gridCol>
                <a:gridCol w="2828417">
                  <a:extLst>
                    <a:ext uri="{9D8B030D-6E8A-4147-A177-3AD203B41FA5}">
                      <a16:colId xmlns:a16="http://schemas.microsoft.com/office/drawing/2014/main" val="20002"/>
                    </a:ext>
                  </a:extLst>
                </a:gridCol>
              </a:tblGrid>
              <a:tr h="323006">
                <a:tc>
                  <a:txBody>
                    <a:bodyPr/>
                    <a:lstStyle/>
                    <a:p>
                      <a:pPr indent="266700" algn="ctr">
                        <a:lnSpc>
                          <a:spcPts val="1200"/>
                        </a:lnSpc>
                        <a:spcAft>
                          <a:spcPts val="100"/>
                        </a:spcAft>
                        <a:tabLst>
                          <a:tab pos="2628265" algn="ctr"/>
                          <a:tab pos="5292725" algn="r"/>
                        </a:tabLst>
                      </a:pPr>
                      <a:r>
                        <a:rPr lang="en-US" sz="1000" kern="100" dirty="0">
                          <a:effectLst/>
                        </a:rPr>
                        <a:t> </a:t>
                      </a:r>
                      <a:endParaRPr lang="zh-CN" sz="1000" kern="100" dirty="0">
                        <a:solidFill>
                          <a:srgbClr val="000000"/>
                        </a:solidFill>
                        <a:effectLst/>
                        <a:latin typeface="Times New Roman" panose="02020603050405020304"/>
                        <a:ea typeface="宋体" panose="02010600030101010101" pitchFamily="2" charset="-122"/>
                      </a:endParaRPr>
                    </a:p>
                  </a:txBody>
                  <a:tcPr marL="68580" marR="68580" marT="0" marB="0">
                    <a:solidFill>
                      <a:schemeClr val="accent6">
                        <a:lumMod val="50000"/>
                      </a:schemeClr>
                    </a:solidFill>
                  </a:tcPr>
                </a:tc>
                <a:tc>
                  <a:txBody>
                    <a:bodyPr/>
                    <a:lstStyle/>
                    <a:p>
                      <a:pPr indent="266700" algn="ctr">
                        <a:lnSpc>
                          <a:spcPts val="1200"/>
                        </a:lnSpc>
                        <a:spcAft>
                          <a:spcPts val="100"/>
                        </a:spcAft>
                        <a:tabLst>
                          <a:tab pos="2628265" algn="ctr"/>
                          <a:tab pos="5292725" algn="r"/>
                        </a:tabLst>
                      </a:pPr>
                      <a:r>
                        <a:rPr lang="zh-CN" sz="1100" kern="100" dirty="0">
                          <a:effectLst/>
                        </a:rPr>
                        <a:t>离散型</a:t>
                      </a:r>
                      <a:endParaRPr lang="zh-CN" sz="1100" kern="100" dirty="0">
                        <a:solidFill>
                          <a:srgbClr val="000000"/>
                        </a:solidFill>
                        <a:effectLst/>
                        <a:latin typeface="Times New Roman" panose="02020603050405020304"/>
                        <a:ea typeface="宋体" panose="02010600030101010101" pitchFamily="2" charset="-122"/>
                      </a:endParaRPr>
                    </a:p>
                  </a:txBody>
                  <a:tcPr marL="68580" marR="68580" marT="0" marB="0" anchor="ctr">
                    <a:solidFill>
                      <a:schemeClr val="accent6">
                        <a:lumMod val="50000"/>
                      </a:schemeClr>
                    </a:solidFill>
                  </a:tcPr>
                </a:tc>
                <a:tc>
                  <a:txBody>
                    <a:bodyPr/>
                    <a:lstStyle/>
                    <a:p>
                      <a:pPr indent="266700" algn="ctr">
                        <a:lnSpc>
                          <a:spcPts val="1200"/>
                        </a:lnSpc>
                        <a:spcAft>
                          <a:spcPts val="100"/>
                        </a:spcAft>
                        <a:tabLst>
                          <a:tab pos="2628265" algn="ctr"/>
                          <a:tab pos="5292725" algn="r"/>
                        </a:tabLst>
                      </a:pPr>
                      <a:r>
                        <a:rPr lang="zh-CN" sz="1100" kern="100" dirty="0">
                          <a:effectLst/>
                        </a:rPr>
                        <a:t>连续型</a:t>
                      </a:r>
                      <a:endParaRPr lang="zh-CN" sz="1100" kern="100" dirty="0">
                        <a:solidFill>
                          <a:srgbClr val="000000"/>
                        </a:solidFill>
                        <a:effectLst/>
                        <a:latin typeface="Times New Roman" panose="02020603050405020304"/>
                        <a:ea typeface="宋体" panose="02010600030101010101" pitchFamily="2" charset="-122"/>
                      </a:endParaRPr>
                    </a:p>
                  </a:txBody>
                  <a:tcPr marL="68580" marR="68580" marT="0" marB="0" anchor="ctr">
                    <a:solidFill>
                      <a:schemeClr val="accent6">
                        <a:lumMod val="50000"/>
                      </a:schemeClr>
                    </a:solidFill>
                  </a:tcPr>
                </a:tc>
                <a:extLst>
                  <a:ext uri="{0D108BD9-81ED-4DB2-BD59-A6C34878D82A}">
                    <a16:rowId xmlns:a16="http://schemas.microsoft.com/office/drawing/2014/main" val="10000"/>
                  </a:ext>
                </a:extLst>
              </a:tr>
              <a:tr h="1299141">
                <a:tc>
                  <a:txBody>
                    <a:bodyPr/>
                    <a:lstStyle/>
                    <a:p>
                      <a:pPr indent="266700" algn="l">
                        <a:lnSpc>
                          <a:spcPts val="1200"/>
                        </a:lnSpc>
                        <a:spcAft>
                          <a:spcPts val="100"/>
                        </a:spcAft>
                        <a:tabLst>
                          <a:tab pos="2628265" algn="ctr"/>
                          <a:tab pos="5292725" algn="r"/>
                        </a:tabLst>
                      </a:pPr>
                      <a:r>
                        <a:rPr lang="zh-CN" sz="1400" kern="100" dirty="0">
                          <a:effectLst/>
                        </a:rPr>
                        <a:t>有监督机器学习</a:t>
                      </a:r>
                      <a:endParaRPr lang="zh-CN" sz="1400" kern="100" dirty="0">
                        <a:solidFill>
                          <a:srgbClr val="000000"/>
                        </a:solidFill>
                        <a:effectLst/>
                        <a:latin typeface="Times New Roman" panose="02020603050405020304"/>
                        <a:ea typeface="宋体" panose="02010600030101010101" pitchFamily="2" charset="-122"/>
                      </a:endParaRPr>
                    </a:p>
                  </a:txBody>
                  <a:tcPr marL="68580" marR="68580" marT="0" marB="0" anchor="ctr">
                    <a:solidFill>
                      <a:schemeClr val="accent4">
                        <a:lumMod val="60000"/>
                        <a:lumOff val="40000"/>
                      </a:schemeClr>
                    </a:solidFill>
                  </a:tcPr>
                </a:tc>
                <a:tc>
                  <a:txBody>
                    <a:bodyPr/>
                    <a:lstStyle/>
                    <a:p>
                      <a:pPr indent="267970" algn="ctr">
                        <a:lnSpc>
                          <a:spcPts val="1200"/>
                        </a:lnSpc>
                        <a:spcAft>
                          <a:spcPts val="100"/>
                        </a:spcAft>
                        <a:tabLst>
                          <a:tab pos="2628265" algn="ctr"/>
                          <a:tab pos="5292725" algn="r"/>
                        </a:tabLst>
                      </a:pPr>
                      <a:r>
                        <a:rPr lang="zh-CN" sz="1000" kern="100" dirty="0">
                          <a:effectLst/>
                        </a:rPr>
                        <a:t>分类</a:t>
                      </a:r>
                    </a:p>
                    <a:p>
                      <a:pPr indent="266700" algn="ctr">
                        <a:lnSpc>
                          <a:spcPts val="1200"/>
                        </a:lnSpc>
                        <a:spcAft>
                          <a:spcPts val="100"/>
                        </a:spcAft>
                        <a:tabLst>
                          <a:tab pos="2628265" algn="ctr"/>
                          <a:tab pos="5292725" algn="r"/>
                        </a:tabLst>
                      </a:pPr>
                      <a:r>
                        <a:rPr lang="zh-CN" sz="1000" kern="100" dirty="0">
                          <a:effectLst/>
                        </a:rPr>
                        <a:t>逻辑回归</a:t>
                      </a:r>
                    </a:p>
                    <a:p>
                      <a:pPr indent="266700" algn="ctr">
                        <a:lnSpc>
                          <a:spcPts val="1200"/>
                        </a:lnSpc>
                        <a:spcAft>
                          <a:spcPts val="100"/>
                        </a:spcAft>
                        <a:tabLst>
                          <a:tab pos="2628265" algn="ctr"/>
                          <a:tab pos="5292725" algn="r"/>
                        </a:tabLst>
                      </a:pPr>
                      <a:r>
                        <a:rPr lang="zh-CN" sz="1000" kern="100" dirty="0">
                          <a:effectLst/>
                        </a:rPr>
                        <a:t>支持向量机</a:t>
                      </a:r>
                      <a:r>
                        <a:rPr lang="en-US" sz="1000" kern="100" dirty="0">
                          <a:effectLst/>
                        </a:rPr>
                        <a:t>(SVM)</a:t>
                      </a:r>
                      <a:endParaRPr lang="zh-CN" sz="1000" kern="100" dirty="0">
                        <a:effectLst/>
                      </a:endParaRPr>
                    </a:p>
                    <a:p>
                      <a:pPr indent="266700" algn="ctr">
                        <a:lnSpc>
                          <a:spcPts val="1200"/>
                        </a:lnSpc>
                        <a:spcAft>
                          <a:spcPts val="100"/>
                        </a:spcAft>
                        <a:tabLst>
                          <a:tab pos="2628265" algn="ctr"/>
                          <a:tab pos="5292725" algn="r"/>
                        </a:tabLst>
                      </a:pPr>
                      <a:r>
                        <a:rPr lang="zh-CN" sz="1000" kern="100" dirty="0">
                          <a:effectLst/>
                        </a:rPr>
                        <a:t>朴素贝叶斯</a:t>
                      </a:r>
                    </a:p>
                    <a:p>
                      <a:pPr indent="266700" algn="ctr">
                        <a:lnSpc>
                          <a:spcPts val="1200"/>
                        </a:lnSpc>
                        <a:spcAft>
                          <a:spcPts val="100"/>
                        </a:spcAft>
                        <a:tabLst>
                          <a:tab pos="2628265" algn="ctr"/>
                          <a:tab pos="5292725" algn="r"/>
                        </a:tabLst>
                      </a:pPr>
                      <a:r>
                        <a:rPr lang="zh-CN" sz="1000" kern="100" dirty="0">
                          <a:effectLst/>
                        </a:rPr>
                        <a:t>决策树</a:t>
                      </a:r>
                    </a:p>
                    <a:p>
                      <a:pPr indent="266700" algn="ctr">
                        <a:lnSpc>
                          <a:spcPts val="1200"/>
                        </a:lnSpc>
                        <a:spcAft>
                          <a:spcPts val="100"/>
                        </a:spcAft>
                        <a:tabLst>
                          <a:tab pos="2628265" algn="ctr"/>
                          <a:tab pos="5292725" algn="r"/>
                        </a:tabLst>
                      </a:pPr>
                      <a:r>
                        <a:rPr lang="zh-CN" sz="1000" kern="100" dirty="0">
                          <a:effectLst/>
                        </a:rPr>
                        <a:t>随机森林</a:t>
                      </a:r>
                    </a:p>
                    <a:p>
                      <a:pPr indent="266700" algn="ctr">
                        <a:lnSpc>
                          <a:spcPts val="1200"/>
                        </a:lnSpc>
                        <a:spcAft>
                          <a:spcPts val="100"/>
                        </a:spcAft>
                        <a:tabLst>
                          <a:tab pos="2628265" algn="ctr"/>
                          <a:tab pos="5292725" algn="r"/>
                        </a:tabLst>
                      </a:pPr>
                      <a:r>
                        <a:rPr lang="zh-CN" sz="1000" kern="100" dirty="0">
                          <a:effectLst/>
                        </a:rPr>
                        <a:t>梯度提升决策树</a:t>
                      </a:r>
                      <a:r>
                        <a:rPr lang="en-US" sz="1000" kern="100" dirty="0">
                          <a:effectLst/>
                        </a:rPr>
                        <a:t> (GBT)</a:t>
                      </a:r>
                      <a:endParaRPr lang="zh-CN" sz="1000" kern="100" dirty="0">
                        <a:solidFill>
                          <a:schemeClr val="bg1"/>
                        </a:solidFill>
                        <a:effectLst/>
                        <a:latin typeface="Times New Roman" panose="02020603050405020304"/>
                        <a:ea typeface="宋体" panose="02010600030101010101" pitchFamily="2" charset="-122"/>
                      </a:endParaRPr>
                    </a:p>
                  </a:txBody>
                  <a:tcPr marL="68580" marR="68580" marT="0" marB="0" anchor="ctr"/>
                </a:tc>
                <a:tc>
                  <a:txBody>
                    <a:bodyPr/>
                    <a:lstStyle/>
                    <a:p>
                      <a:pPr indent="267970" algn="ctr">
                        <a:lnSpc>
                          <a:spcPts val="1200"/>
                        </a:lnSpc>
                        <a:spcAft>
                          <a:spcPts val="100"/>
                        </a:spcAft>
                        <a:tabLst>
                          <a:tab pos="2628265" algn="ctr"/>
                          <a:tab pos="5292725" algn="r"/>
                        </a:tabLst>
                      </a:pPr>
                      <a:r>
                        <a:rPr lang="zh-CN" sz="1000" kern="100" dirty="0">
                          <a:effectLst/>
                        </a:rPr>
                        <a:t>回归</a:t>
                      </a:r>
                    </a:p>
                    <a:p>
                      <a:pPr indent="266700" algn="ctr">
                        <a:lnSpc>
                          <a:spcPts val="1200"/>
                        </a:lnSpc>
                        <a:spcAft>
                          <a:spcPts val="100"/>
                        </a:spcAft>
                        <a:tabLst>
                          <a:tab pos="2628265" algn="ctr"/>
                          <a:tab pos="5292725" algn="r"/>
                        </a:tabLst>
                      </a:pPr>
                      <a:r>
                        <a:rPr lang="zh-CN" sz="1000" kern="100" dirty="0">
                          <a:effectLst/>
                        </a:rPr>
                        <a:t>线性回归</a:t>
                      </a:r>
                    </a:p>
                    <a:p>
                      <a:pPr indent="266700" algn="ctr">
                        <a:lnSpc>
                          <a:spcPts val="1200"/>
                        </a:lnSpc>
                        <a:spcAft>
                          <a:spcPts val="100"/>
                        </a:spcAft>
                        <a:tabLst>
                          <a:tab pos="2628265" algn="ctr"/>
                          <a:tab pos="5292725" algn="r"/>
                        </a:tabLst>
                      </a:pPr>
                      <a:r>
                        <a:rPr lang="zh-CN" sz="1000" kern="100" dirty="0">
                          <a:effectLst/>
                        </a:rPr>
                        <a:t>决策树</a:t>
                      </a:r>
                    </a:p>
                    <a:p>
                      <a:pPr indent="266700" algn="ctr">
                        <a:lnSpc>
                          <a:spcPts val="1200"/>
                        </a:lnSpc>
                        <a:spcAft>
                          <a:spcPts val="100"/>
                        </a:spcAft>
                        <a:tabLst>
                          <a:tab pos="2628265" algn="ctr"/>
                          <a:tab pos="5292725" algn="r"/>
                        </a:tabLst>
                      </a:pPr>
                      <a:r>
                        <a:rPr lang="zh-CN" sz="1000" kern="100" dirty="0">
                          <a:effectLst/>
                        </a:rPr>
                        <a:t>随机森林</a:t>
                      </a:r>
                    </a:p>
                    <a:p>
                      <a:pPr indent="266700" algn="ctr">
                        <a:lnSpc>
                          <a:spcPts val="1200"/>
                        </a:lnSpc>
                        <a:spcAft>
                          <a:spcPts val="100"/>
                        </a:spcAft>
                        <a:tabLst>
                          <a:tab pos="2628265" algn="ctr"/>
                          <a:tab pos="5292725" algn="r"/>
                        </a:tabLst>
                      </a:pPr>
                      <a:r>
                        <a:rPr lang="zh-CN" sz="1000" kern="100" dirty="0">
                          <a:effectLst/>
                        </a:rPr>
                        <a:t>梯度提升决策树</a:t>
                      </a:r>
                      <a:r>
                        <a:rPr lang="en-US" sz="1000" kern="100" dirty="0">
                          <a:effectLst/>
                        </a:rPr>
                        <a:t> (GBT) </a:t>
                      </a:r>
                      <a:endParaRPr lang="zh-CN" sz="1000" kern="100" dirty="0">
                        <a:effectLst/>
                      </a:endParaRPr>
                    </a:p>
                    <a:p>
                      <a:pPr indent="266700" algn="ctr">
                        <a:lnSpc>
                          <a:spcPts val="1200"/>
                        </a:lnSpc>
                        <a:spcAft>
                          <a:spcPts val="100"/>
                        </a:spcAft>
                        <a:tabLst>
                          <a:tab pos="2628265" algn="ctr"/>
                          <a:tab pos="5292725" algn="r"/>
                        </a:tabLst>
                      </a:pPr>
                      <a:r>
                        <a:rPr lang="zh-CN" sz="1000" kern="100" dirty="0">
                          <a:effectLst/>
                        </a:rPr>
                        <a:t>保序回归</a:t>
                      </a:r>
                      <a:endParaRPr lang="zh-CN" sz="1000" kern="100" dirty="0">
                        <a:solidFill>
                          <a:schemeClr val="bg1"/>
                        </a:solidFill>
                        <a:effectLst/>
                        <a:latin typeface="Times New Roman" panose="02020603050405020304"/>
                        <a:ea typeface="宋体" panose="02010600030101010101" pitchFamily="2" charset="-122"/>
                      </a:endParaRPr>
                    </a:p>
                  </a:txBody>
                  <a:tcPr marL="68580" marR="68580" marT="0" marB="0" anchor="ctr"/>
                </a:tc>
                <a:extLst>
                  <a:ext uri="{0D108BD9-81ED-4DB2-BD59-A6C34878D82A}">
                    <a16:rowId xmlns:a16="http://schemas.microsoft.com/office/drawing/2014/main" val="10001"/>
                  </a:ext>
                </a:extLst>
              </a:tr>
              <a:tr h="1299141">
                <a:tc>
                  <a:txBody>
                    <a:bodyPr/>
                    <a:lstStyle/>
                    <a:p>
                      <a:pPr indent="266700" algn="l">
                        <a:lnSpc>
                          <a:spcPts val="1200"/>
                        </a:lnSpc>
                        <a:spcAft>
                          <a:spcPts val="100"/>
                        </a:spcAft>
                        <a:tabLst>
                          <a:tab pos="2628265" algn="ctr"/>
                          <a:tab pos="5292725" algn="r"/>
                        </a:tabLst>
                      </a:pPr>
                      <a:r>
                        <a:rPr lang="en-US" altLang="zh-CN" sz="1000" kern="100" dirty="0">
                          <a:effectLst/>
                        </a:rPr>
                        <a:t> </a:t>
                      </a:r>
                      <a:r>
                        <a:rPr lang="zh-CN" sz="1400" kern="100" dirty="0">
                          <a:effectLst/>
                        </a:rPr>
                        <a:t>无监督机器学习</a:t>
                      </a:r>
                      <a:endParaRPr lang="zh-CN" sz="1000" kern="100" dirty="0">
                        <a:solidFill>
                          <a:srgbClr val="000000"/>
                        </a:solidFill>
                        <a:effectLst/>
                        <a:latin typeface="Times New Roman" panose="02020603050405020304"/>
                        <a:ea typeface="宋体" panose="02010600030101010101" pitchFamily="2" charset="-122"/>
                      </a:endParaRPr>
                    </a:p>
                  </a:txBody>
                  <a:tcPr marL="68580" marR="68580" marT="0" marB="0" anchor="ctr">
                    <a:solidFill>
                      <a:schemeClr val="accent4">
                        <a:lumMod val="60000"/>
                        <a:lumOff val="40000"/>
                      </a:schemeClr>
                    </a:solidFill>
                  </a:tcPr>
                </a:tc>
                <a:tc>
                  <a:txBody>
                    <a:bodyPr/>
                    <a:lstStyle/>
                    <a:p>
                      <a:pPr indent="267970" algn="ctr">
                        <a:lnSpc>
                          <a:spcPts val="1200"/>
                        </a:lnSpc>
                        <a:spcAft>
                          <a:spcPts val="100"/>
                        </a:spcAft>
                        <a:tabLst>
                          <a:tab pos="2628265" algn="ctr"/>
                          <a:tab pos="5292725" algn="r"/>
                        </a:tabLst>
                      </a:pPr>
                      <a:r>
                        <a:rPr lang="zh-CN" sz="1000" kern="100" dirty="0">
                          <a:effectLst/>
                        </a:rPr>
                        <a:t>聚类</a:t>
                      </a:r>
                    </a:p>
                    <a:p>
                      <a:pPr indent="266700" algn="ctr">
                        <a:lnSpc>
                          <a:spcPts val="1200"/>
                        </a:lnSpc>
                        <a:spcAft>
                          <a:spcPts val="100"/>
                        </a:spcAft>
                        <a:tabLst>
                          <a:tab pos="2628265" algn="ctr"/>
                          <a:tab pos="5292725" algn="r"/>
                        </a:tabLst>
                      </a:pPr>
                      <a:r>
                        <a:rPr lang="en-US" sz="1000" kern="100" dirty="0">
                          <a:effectLst/>
                        </a:rPr>
                        <a:t>k-means</a:t>
                      </a:r>
                      <a:endParaRPr lang="zh-CN" sz="1000" kern="100" dirty="0">
                        <a:effectLst/>
                      </a:endParaRPr>
                    </a:p>
                    <a:p>
                      <a:pPr indent="266700" algn="ctr">
                        <a:lnSpc>
                          <a:spcPts val="1200"/>
                        </a:lnSpc>
                        <a:spcAft>
                          <a:spcPts val="100"/>
                        </a:spcAft>
                        <a:tabLst>
                          <a:tab pos="2628265" algn="ctr"/>
                          <a:tab pos="5292725" algn="r"/>
                        </a:tabLst>
                      </a:pPr>
                      <a:r>
                        <a:rPr lang="zh-CN" sz="1000" kern="100" dirty="0">
                          <a:effectLst/>
                        </a:rPr>
                        <a:t>高斯混合</a:t>
                      </a:r>
                    </a:p>
                    <a:p>
                      <a:pPr indent="266700" algn="ctr">
                        <a:lnSpc>
                          <a:spcPts val="1200"/>
                        </a:lnSpc>
                        <a:spcAft>
                          <a:spcPts val="100"/>
                        </a:spcAft>
                        <a:tabLst>
                          <a:tab pos="2628265" algn="ctr"/>
                          <a:tab pos="5292725" algn="r"/>
                        </a:tabLst>
                      </a:pPr>
                      <a:r>
                        <a:rPr lang="zh-CN" sz="1000" kern="100" dirty="0">
                          <a:effectLst/>
                        </a:rPr>
                        <a:t>快速迭代聚类</a:t>
                      </a:r>
                      <a:r>
                        <a:rPr lang="en-US" sz="1000" kern="100" dirty="0">
                          <a:effectLst/>
                        </a:rPr>
                        <a:t>(PIC)</a:t>
                      </a:r>
                      <a:endParaRPr lang="zh-CN" sz="1000" kern="100" dirty="0">
                        <a:effectLst/>
                      </a:endParaRPr>
                    </a:p>
                    <a:p>
                      <a:pPr indent="266700" algn="ctr">
                        <a:lnSpc>
                          <a:spcPts val="1200"/>
                        </a:lnSpc>
                        <a:spcAft>
                          <a:spcPts val="100"/>
                        </a:spcAft>
                        <a:tabLst>
                          <a:tab pos="2628265" algn="ctr"/>
                          <a:tab pos="5292725" algn="r"/>
                        </a:tabLst>
                      </a:pPr>
                      <a:r>
                        <a:rPr lang="zh-CN" sz="1000" kern="100" dirty="0">
                          <a:effectLst/>
                        </a:rPr>
                        <a:t>隐含狄利克雷分布</a:t>
                      </a:r>
                      <a:r>
                        <a:rPr lang="en-US" sz="1000" kern="100" dirty="0">
                          <a:effectLst/>
                        </a:rPr>
                        <a:t>(LDA)</a:t>
                      </a:r>
                      <a:endParaRPr lang="zh-CN" sz="1000" kern="100" dirty="0">
                        <a:effectLst/>
                      </a:endParaRPr>
                    </a:p>
                    <a:p>
                      <a:pPr indent="266700" algn="ctr">
                        <a:lnSpc>
                          <a:spcPts val="1200"/>
                        </a:lnSpc>
                        <a:spcAft>
                          <a:spcPts val="100"/>
                        </a:spcAft>
                        <a:tabLst>
                          <a:tab pos="2628265" algn="ctr"/>
                          <a:tab pos="5292725" algn="r"/>
                        </a:tabLst>
                      </a:pPr>
                      <a:r>
                        <a:rPr lang="zh-CN" sz="1000" kern="100" dirty="0">
                          <a:effectLst/>
                        </a:rPr>
                        <a:t>二分</a:t>
                      </a:r>
                      <a:r>
                        <a:rPr lang="en-US" sz="1000" kern="100" dirty="0">
                          <a:effectLst/>
                        </a:rPr>
                        <a:t>k-means</a:t>
                      </a:r>
                      <a:endParaRPr lang="zh-CN" sz="1000" kern="100" dirty="0">
                        <a:effectLst/>
                      </a:endParaRPr>
                    </a:p>
                    <a:p>
                      <a:pPr indent="266700" algn="ctr">
                        <a:lnSpc>
                          <a:spcPts val="1200"/>
                        </a:lnSpc>
                        <a:spcAft>
                          <a:spcPts val="100"/>
                        </a:spcAft>
                        <a:tabLst>
                          <a:tab pos="2628265" algn="ctr"/>
                          <a:tab pos="5292725" algn="r"/>
                        </a:tabLst>
                      </a:pPr>
                      <a:r>
                        <a:rPr lang="zh-CN" sz="1000" kern="100" dirty="0">
                          <a:effectLst/>
                        </a:rPr>
                        <a:t>流</a:t>
                      </a:r>
                      <a:r>
                        <a:rPr lang="en-US" sz="1000" kern="100" dirty="0">
                          <a:effectLst/>
                        </a:rPr>
                        <a:t>k-means</a:t>
                      </a:r>
                      <a:endParaRPr lang="zh-CN" sz="1000" kern="100" dirty="0">
                        <a:solidFill>
                          <a:schemeClr val="bg1"/>
                        </a:solidFill>
                        <a:effectLst/>
                        <a:latin typeface="Times New Roman" panose="02020603050405020304"/>
                        <a:ea typeface="宋体" panose="02010600030101010101" pitchFamily="2" charset="-122"/>
                      </a:endParaRPr>
                    </a:p>
                  </a:txBody>
                  <a:tcPr marL="68580" marR="68580" marT="0" marB="0" anchor="ctr"/>
                </a:tc>
                <a:tc>
                  <a:txBody>
                    <a:bodyPr/>
                    <a:lstStyle/>
                    <a:p>
                      <a:pPr indent="267970" algn="ctr">
                        <a:lnSpc>
                          <a:spcPts val="1200"/>
                        </a:lnSpc>
                        <a:spcAft>
                          <a:spcPts val="100"/>
                        </a:spcAft>
                        <a:tabLst>
                          <a:tab pos="2628265" algn="ctr"/>
                          <a:tab pos="5292725" algn="r"/>
                        </a:tabLst>
                      </a:pPr>
                      <a:r>
                        <a:rPr lang="zh-CN" sz="1000" kern="100" dirty="0">
                          <a:effectLst/>
                        </a:rPr>
                        <a:t>协同过滤、降维</a:t>
                      </a:r>
                    </a:p>
                    <a:p>
                      <a:pPr indent="266700" algn="ctr">
                        <a:lnSpc>
                          <a:spcPts val="1200"/>
                        </a:lnSpc>
                        <a:spcAft>
                          <a:spcPts val="100"/>
                        </a:spcAft>
                        <a:tabLst>
                          <a:tab pos="2628265" algn="ctr"/>
                          <a:tab pos="5292725" algn="r"/>
                        </a:tabLst>
                      </a:pPr>
                      <a:r>
                        <a:rPr lang="zh-CN" sz="1000" kern="100" dirty="0">
                          <a:effectLst/>
                        </a:rPr>
                        <a:t>交替最小二乘</a:t>
                      </a:r>
                      <a:r>
                        <a:rPr lang="en-US" sz="1000" kern="100" dirty="0">
                          <a:effectLst/>
                        </a:rPr>
                        <a:t>(ALS)</a:t>
                      </a:r>
                      <a:endParaRPr lang="zh-CN" sz="1000" kern="100" dirty="0">
                        <a:effectLst/>
                      </a:endParaRPr>
                    </a:p>
                    <a:p>
                      <a:pPr indent="266700" algn="ctr">
                        <a:lnSpc>
                          <a:spcPts val="1200"/>
                        </a:lnSpc>
                        <a:spcAft>
                          <a:spcPts val="100"/>
                        </a:spcAft>
                        <a:tabLst>
                          <a:tab pos="2628265" algn="ctr"/>
                          <a:tab pos="5292725" algn="r"/>
                        </a:tabLst>
                      </a:pPr>
                      <a:r>
                        <a:rPr lang="zh-CN" sz="1000" kern="100" dirty="0">
                          <a:effectLst/>
                        </a:rPr>
                        <a:t>奇异值分解</a:t>
                      </a:r>
                      <a:r>
                        <a:rPr lang="en-US" sz="1000" kern="100" dirty="0">
                          <a:effectLst/>
                        </a:rPr>
                        <a:t>(SVD)</a:t>
                      </a:r>
                      <a:endParaRPr lang="zh-CN" sz="1000" kern="100" dirty="0">
                        <a:effectLst/>
                      </a:endParaRPr>
                    </a:p>
                    <a:p>
                      <a:pPr indent="266700" algn="ctr">
                        <a:lnSpc>
                          <a:spcPts val="1200"/>
                        </a:lnSpc>
                        <a:spcAft>
                          <a:spcPts val="100"/>
                        </a:spcAft>
                        <a:tabLst>
                          <a:tab pos="2628265" algn="ctr"/>
                          <a:tab pos="5292725" algn="r"/>
                        </a:tabLst>
                      </a:pPr>
                      <a:r>
                        <a:rPr lang="zh-CN" sz="1000" kern="100" dirty="0">
                          <a:effectLst/>
                        </a:rPr>
                        <a:t>主成分分析</a:t>
                      </a:r>
                      <a:r>
                        <a:rPr lang="en-US" sz="1000" kern="100" dirty="0">
                          <a:effectLst/>
                        </a:rPr>
                        <a:t>(PCA)   </a:t>
                      </a:r>
                      <a:endParaRPr lang="zh-CN" sz="1000" kern="100" dirty="0">
                        <a:solidFill>
                          <a:schemeClr val="bg1"/>
                        </a:solidFill>
                        <a:effectLst/>
                        <a:latin typeface="Times New Roman" panose="02020603050405020304"/>
                        <a:ea typeface="宋体" panose="02010600030101010101" pitchFamily="2" charset="-122"/>
                      </a:endParaRPr>
                    </a:p>
                  </a:txBody>
                  <a:tcPr marL="68580" marR="68580" marT="0" marB="0" anchor="ctr"/>
                </a:tc>
                <a:extLst>
                  <a:ext uri="{0D108BD9-81ED-4DB2-BD59-A6C34878D82A}">
                    <a16:rowId xmlns:a16="http://schemas.microsoft.com/office/drawing/2014/main" val="10002"/>
                  </a:ext>
                </a:extLst>
              </a:tr>
            </a:tbl>
          </a:graphicData>
        </a:graphic>
      </p:graphicFrame>
      <p:sp>
        <p:nvSpPr>
          <p:cNvPr id="14" name="TextBox 34"/>
          <p:cNvSpPr txBox="1"/>
          <p:nvPr/>
        </p:nvSpPr>
        <p:spPr>
          <a:xfrm>
            <a:off x="1174783" y="1999149"/>
            <a:ext cx="5534026" cy="307777"/>
          </a:xfrm>
          <a:prstGeom prst="rect">
            <a:avLst/>
          </a:prstGeom>
          <a:noFill/>
        </p:spPr>
        <p:txBody>
          <a:bodyPr wrap="square" rtlCol="0">
            <a:spAutoFit/>
          </a:bodyPr>
          <a:lstStyle/>
          <a:p>
            <a:pPr marL="285750" indent="-285750">
              <a:buFont typeface="Wingdings" panose="05000000000000000000" pitchFamily="2" charset="2"/>
              <a:buChar char="l"/>
            </a:pPr>
            <a:r>
              <a:rPr lang="zh-CN" altLang="en-US" sz="1400" dirty="0">
                <a:solidFill>
                  <a:schemeClr val="tx1">
                    <a:lumMod val="75000"/>
                    <a:lumOff val="25000"/>
                  </a:schemeClr>
                </a:solidFill>
              </a:rPr>
              <a:t>运行在</a:t>
            </a:r>
            <a:r>
              <a:rPr lang="en-US" altLang="zh-CN" sz="1400" dirty="0">
                <a:solidFill>
                  <a:schemeClr val="tx1">
                    <a:lumMod val="75000"/>
                    <a:lumOff val="25000"/>
                  </a:schemeClr>
                </a:solidFill>
              </a:rPr>
              <a:t>Spark</a:t>
            </a:r>
            <a:r>
              <a:rPr lang="zh-CN" altLang="en-US" sz="1400" dirty="0">
                <a:solidFill>
                  <a:schemeClr val="tx1">
                    <a:lumMod val="75000"/>
                    <a:lumOff val="25000"/>
                  </a:schemeClr>
                </a:solidFill>
              </a:rPr>
              <a:t>平台上</a:t>
            </a:r>
            <a:r>
              <a:rPr lang="zh-CN" altLang="zh-CN" sz="1400" dirty="0">
                <a:solidFill>
                  <a:schemeClr val="tx1">
                    <a:lumMod val="75000"/>
                    <a:lumOff val="25000"/>
                  </a:schemeClr>
                </a:solidFill>
              </a:rPr>
              <a:t>专为在集群上并行运行而设计</a:t>
            </a:r>
            <a:endParaRPr lang="zh-CN" altLang="en-US" sz="1400" dirty="0">
              <a:solidFill>
                <a:schemeClr val="tx1">
                  <a:lumMod val="75000"/>
                  <a:lumOff val="25000"/>
                </a:schemeClr>
              </a:solidFill>
            </a:endParaRPr>
          </a:p>
        </p:txBody>
      </p:sp>
      <p:sp>
        <p:nvSpPr>
          <p:cNvPr id="15" name="TextBox 35"/>
          <p:cNvSpPr txBox="1"/>
          <p:nvPr/>
        </p:nvSpPr>
        <p:spPr>
          <a:xfrm>
            <a:off x="1174783" y="2437845"/>
            <a:ext cx="5534026" cy="307777"/>
          </a:xfrm>
          <a:prstGeom prst="rect">
            <a:avLst/>
          </a:prstGeom>
          <a:noFill/>
        </p:spPr>
        <p:txBody>
          <a:bodyPr wrap="square" rtlCol="0">
            <a:spAutoFit/>
          </a:bodyPr>
          <a:lstStyle/>
          <a:p>
            <a:pPr marL="285750" indent="-285750">
              <a:buFont typeface="Wingdings" panose="05000000000000000000" pitchFamily="2" charset="2"/>
              <a:buChar char="l"/>
            </a:pPr>
            <a:r>
              <a:rPr lang="zh-CN" altLang="zh-CN" sz="1400" dirty="0">
                <a:solidFill>
                  <a:schemeClr val="tx1">
                    <a:lumMod val="75000"/>
                    <a:lumOff val="25000"/>
                  </a:schemeClr>
                </a:solidFill>
              </a:rPr>
              <a:t>内存中更快地实现多次迭代</a:t>
            </a:r>
            <a:r>
              <a:rPr lang="zh-CN" altLang="en-US" sz="1400" dirty="0">
                <a:solidFill>
                  <a:schemeClr val="tx1">
                    <a:lumMod val="75000"/>
                    <a:lumOff val="25000"/>
                  </a:schemeClr>
                </a:solidFill>
              </a:rPr>
              <a:t>，</a:t>
            </a:r>
            <a:r>
              <a:rPr lang="zh-CN" altLang="zh-CN" sz="1400" dirty="0">
                <a:solidFill>
                  <a:schemeClr val="tx1">
                    <a:lumMod val="75000"/>
                    <a:lumOff val="25000"/>
                  </a:schemeClr>
                </a:solidFill>
              </a:rPr>
              <a:t>适用于大规模数据集</a:t>
            </a:r>
            <a:endParaRPr lang="zh-CN" altLang="en-US" sz="1400" dirty="0">
              <a:solidFill>
                <a:schemeClr val="tx1">
                  <a:lumMod val="75000"/>
                  <a:lumOff val="25000"/>
                </a:schemeClr>
              </a:solidFill>
            </a:endParaRPr>
          </a:p>
        </p:txBody>
      </p:sp>
      <p:pic>
        <p:nvPicPr>
          <p:cNvPr id="17" name="图片 16"/>
          <p:cNvPicPr>
            <a:picLocks noChangeAspect="1"/>
          </p:cNvPicPr>
          <p:nvPr/>
        </p:nvPicPr>
        <p:blipFill>
          <a:blip r:embed="rId3"/>
          <a:stretch>
            <a:fillRect/>
          </a:stretch>
        </p:blipFill>
        <p:spPr>
          <a:xfrm>
            <a:off x="6558046" y="1333013"/>
            <a:ext cx="2524125" cy="180975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altLang="zh-CN" dirty="0"/>
              <a:t> 4 </a:t>
            </a:r>
            <a:r>
              <a:rPr lang="zh-CN" altLang="en-US" dirty="0"/>
              <a:t>大数据的处理方法</a:t>
            </a:r>
          </a:p>
        </p:txBody>
      </p:sp>
      <p:sp>
        <p:nvSpPr>
          <p:cNvPr id="28" name="TextBox 14"/>
          <p:cNvSpPr txBox="1"/>
          <p:nvPr/>
        </p:nvSpPr>
        <p:spPr>
          <a:xfrm>
            <a:off x="6978318" y="2505670"/>
            <a:ext cx="3929700" cy="1846659"/>
          </a:xfrm>
          <a:prstGeom prst="rect">
            <a:avLst/>
          </a:prstGeom>
          <a:noFill/>
        </p:spPr>
        <p:txBody>
          <a:bodyPr wrap="square" rtlCol="0">
            <a:spAutoFit/>
          </a:bodyPr>
          <a:lstStyle/>
          <a:p>
            <a:r>
              <a:rPr lang="en-US" altLang="zh-CN" sz="1600" dirty="0"/>
              <a:t>[1.5,10.5]</a:t>
            </a:r>
            <a:endParaRPr lang="zh-CN" altLang="zh-CN" sz="1600" dirty="0"/>
          </a:p>
          <a:p>
            <a:r>
              <a:rPr lang="en-US" altLang="zh-CN" sz="1600" dirty="0"/>
              <a:t>[10.5,1.5]</a:t>
            </a:r>
            <a:endParaRPr lang="zh-CN" altLang="zh-CN" sz="1600" dirty="0"/>
          </a:p>
          <a:p>
            <a:r>
              <a:rPr lang="en-US" altLang="zh-CN" sz="1600" dirty="0"/>
              <a:t>[10.5,10.5]</a:t>
            </a:r>
            <a:endParaRPr lang="zh-CN" altLang="zh-CN" sz="1600" dirty="0"/>
          </a:p>
          <a:p>
            <a:r>
              <a:rPr lang="en-US" altLang="zh-CN" sz="1600" dirty="0"/>
              <a:t>2</a:t>
            </a:r>
            <a:endParaRPr lang="zh-CN" altLang="zh-CN" sz="1600" dirty="0"/>
          </a:p>
          <a:p>
            <a:r>
              <a:rPr lang="en-US" altLang="zh-CN" sz="1600" dirty="0"/>
              <a:t>Within Set Sum of Squared Errors = 6.000000000000057</a:t>
            </a:r>
            <a:endParaRPr lang="zh-CN" altLang="zh-CN" sz="1600" dirty="0"/>
          </a:p>
          <a:p>
            <a:endParaRPr lang="zh-CN" altLang="en-US" dirty="0"/>
          </a:p>
        </p:txBody>
      </p:sp>
      <p:sp>
        <p:nvSpPr>
          <p:cNvPr id="30" name="TextBox 16"/>
          <p:cNvSpPr txBox="1"/>
          <p:nvPr/>
        </p:nvSpPr>
        <p:spPr>
          <a:xfrm>
            <a:off x="6978318" y="1505986"/>
            <a:ext cx="3177026" cy="368300"/>
          </a:xfrm>
          <a:prstGeom prst="rect">
            <a:avLst/>
          </a:prstGeom>
          <a:solidFill>
            <a:schemeClr val="bg1">
              <a:lumMod val="65000"/>
            </a:schemeClr>
          </a:solidFill>
        </p:spPr>
        <p:txBody>
          <a:bodyPr wrap="square" rtlCol="0">
            <a:spAutoFit/>
          </a:bodyPr>
          <a:lstStyle>
            <a:defPPr>
              <a:defRPr lang="zh-CN"/>
            </a:defPPr>
            <a:lvl1pPr>
              <a:defRPr sz="1200">
                <a:solidFill>
                  <a:schemeClr val="tx1">
                    <a:lumMod val="75000"/>
                    <a:lumOff val="25000"/>
                  </a:schemeClr>
                </a:solidFill>
              </a:defRPr>
            </a:lvl1pPr>
          </a:lstStyle>
          <a:p>
            <a:r>
              <a:rPr lang="zh-CN" altLang="en-US" sz="1800" b="1" dirty="0">
                <a:solidFill>
                  <a:schemeClr val="bg1"/>
                </a:solidFill>
              </a:rPr>
              <a:t>         输 出 结 果</a:t>
            </a:r>
          </a:p>
        </p:txBody>
      </p:sp>
      <p:sp>
        <p:nvSpPr>
          <p:cNvPr id="31" name="文本框 40"/>
          <p:cNvSpPr txBox="1"/>
          <p:nvPr/>
        </p:nvSpPr>
        <p:spPr>
          <a:xfrm>
            <a:off x="499173" y="952917"/>
            <a:ext cx="1958340" cy="368300"/>
          </a:xfrm>
          <a:prstGeom prst="rect">
            <a:avLst/>
          </a:prstGeom>
          <a:noFill/>
        </p:spPr>
        <p:txBody>
          <a:bodyPr wrap="none" rtlCol="0">
            <a:spAutoFit/>
          </a:bodyPr>
          <a:lstStyle/>
          <a:p>
            <a:pPr marL="285750" indent="-285750">
              <a:buFont typeface="Wingdings" panose="05000000000000000000" charset="0"/>
              <a:buChar char="p"/>
            </a:pPr>
            <a:r>
              <a:rPr lang="en-US" altLang="zh-CN" b="1" dirty="0">
                <a:solidFill>
                  <a:schemeClr val="tx2"/>
                </a:solidFill>
              </a:rPr>
              <a:t>4.2.1 </a:t>
            </a:r>
            <a:r>
              <a:rPr lang="zh-CN" altLang="en-US" b="1" dirty="0">
                <a:solidFill>
                  <a:schemeClr val="tx2"/>
                </a:solidFill>
              </a:rPr>
              <a:t>聚类算法</a:t>
            </a:r>
          </a:p>
        </p:txBody>
      </p:sp>
      <p:sp>
        <p:nvSpPr>
          <p:cNvPr id="33" name="TextBox 13"/>
          <p:cNvSpPr txBox="1"/>
          <p:nvPr/>
        </p:nvSpPr>
        <p:spPr>
          <a:xfrm>
            <a:off x="939667" y="1986436"/>
            <a:ext cx="4686300" cy="4308872"/>
          </a:xfrm>
          <a:prstGeom prst="rect">
            <a:avLst/>
          </a:prstGeom>
          <a:noFill/>
          <a:ln>
            <a:noFill/>
            <a:prstDash val="dash"/>
          </a:ln>
        </p:spPr>
        <p:txBody>
          <a:bodyPr wrap="square" rtlCol="0">
            <a:spAutoFit/>
          </a:bodyPr>
          <a:lstStyle/>
          <a:p>
            <a:r>
              <a:rPr lang="en-US" altLang="zh-CN" sz="1200" dirty="0">
                <a:latin typeface="Times New Roman" panose="02020603050405020304" pitchFamily="18" charset="0"/>
                <a:cs typeface="Times New Roman" panose="02020603050405020304" pitchFamily="18" charset="0"/>
              </a:rPr>
              <a:t>import org.apache.spark.mllib.clustering.{KMeans, KMeansModel}</a:t>
            </a:r>
            <a:endParaRPr lang="zh-CN" altLang="zh-CN" sz="1200" dirty="0">
              <a:latin typeface="Times New Roman" panose="02020603050405020304" pitchFamily="18" charset="0"/>
              <a:cs typeface="Times New Roman" panose="02020603050405020304" pitchFamily="18" charset="0"/>
            </a:endParaRPr>
          </a:p>
          <a:p>
            <a:r>
              <a:rPr lang="en-US" altLang="zh-CN" sz="1200" dirty="0">
                <a:latin typeface="Times New Roman" panose="02020603050405020304" pitchFamily="18" charset="0"/>
                <a:cs typeface="Times New Roman" panose="02020603050405020304" pitchFamily="18" charset="0"/>
              </a:rPr>
              <a:t>import org.apache.spark.mllib.linalg.Vectors</a:t>
            </a:r>
            <a:endParaRPr lang="zh-CN" altLang="zh-CN" sz="1200" dirty="0">
              <a:latin typeface="Times New Roman" panose="02020603050405020304" pitchFamily="18" charset="0"/>
              <a:cs typeface="Times New Roman" panose="02020603050405020304" pitchFamily="18" charset="0"/>
            </a:endParaRPr>
          </a:p>
          <a:p>
            <a:r>
              <a:rPr lang="en-US" altLang="zh-CN" sz="1200" dirty="0">
                <a:latin typeface="Times New Roman" panose="02020603050405020304" pitchFamily="18" charset="0"/>
                <a:cs typeface="Times New Roman" panose="02020603050405020304" pitchFamily="18" charset="0"/>
              </a:rPr>
              <a:t> </a:t>
            </a:r>
            <a:endParaRPr lang="zh-CN" altLang="zh-CN" sz="1200" dirty="0">
              <a:latin typeface="Times New Roman" panose="02020603050405020304" pitchFamily="18" charset="0"/>
              <a:cs typeface="Times New Roman" panose="02020603050405020304" pitchFamily="18" charset="0"/>
            </a:endParaRPr>
          </a:p>
          <a:p>
            <a:r>
              <a:rPr lang="en-US" altLang="zh-CN" sz="1200" dirty="0">
                <a:latin typeface="Times New Roman" panose="02020603050405020304" pitchFamily="18" charset="0"/>
                <a:cs typeface="Times New Roman" panose="02020603050405020304" pitchFamily="18" charset="0"/>
              </a:rPr>
              <a:t>// Load and parse the data</a:t>
            </a:r>
            <a:endParaRPr lang="zh-CN" altLang="zh-CN" sz="1200" dirty="0">
              <a:latin typeface="Times New Roman" panose="02020603050405020304" pitchFamily="18" charset="0"/>
              <a:cs typeface="Times New Roman" panose="02020603050405020304" pitchFamily="18" charset="0"/>
            </a:endParaRPr>
          </a:p>
          <a:p>
            <a:r>
              <a:rPr lang="en-US" altLang="zh-CN" sz="1200" dirty="0">
                <a:latin typeface="Times New Roman" panose="02020603050405020304" pitchFamily="18" charset="0"/>
                <a:cs typeface="Times New Roman" panose="02020603050405020304" pitchFamily="18" charset="0"/>
              </a:rPr>
              <a:t>val data = sc.textFile("data/mllib/points.txt")</a:t>
            </a:r>
            <a:endParaRPr lang="zh-CN" altLang="zh-CN" sz="1200" dirty="0">
              <a:latin typeface="Times New Roman" panose="02020603050405020304" pitchFamily="18" charset="0"/>
              <a:cs typeface="Times New Roman" panose="02020603050405020304" pitchFamily="18" charset="0"/>
            </a:endParaRPr>
          </a:p>
          <a:p>
            <a:r>
              <a:rPr lang="en-US" altLang="zh-CN" sz="1200" dirty="0">
                <a:latin typeface="Times New Roman" panose="02020603050405020304" pitchFamily="18" charset="0"/>
                <a:cs typeface="Times New Roman" panose="02020603050405020304" pitchFamily="18" charset="0"/>
              </a:rPr>
              <a:t>val parsedData = data.map(s =&gt; Vectors.dense(s.split("\\s+").map(_.toDouble))).cache()</a:t>
            </a:r>
            <a:endParaRPr lang="zh-CN" altLang="zh-CN" sz="1200" dirty="0">
              <a:latin typeface="Times New Roman" panose="02020603050405020304" pitchFamily="18" charset="0"/>
              <a:cs typeface="Times New Roman" panose="02020603050405020304" pitchFamily="18" charset="0"/>
            </a:endParaRPr>
          </a:p>
          <a:p>
            <a:r>
              <a:rPr lang="en-US" altLang="zh-CN" sz="1200" dirty="0">
                <a:latin typeface="Times New Roman" panose="02020603050405020304" pitchFamily="18" charset="0"/>
                <a:cs typeface="Times New Roman" panose="02020603050405020304" pitchFamily="18" charset="0"/>
              </a:rPr>
              <a:t> </a:t>
            </a:r>
            <a:endParaRPr lang="zh-CN" altLang="zh-CN" sz="1200" dirty="0">
              <a:latin typeface="Times New Roman" panose="02020603050405020304" pitchFamily="18" charset="0"/>
              <a:cs typeface="Times New Roman" panose="02020603050405020304" pitchFamily="18" charset="0"/>
            </a:endParaRPr>
          </a:p>
          <a:p>
            <a:r>
              <a:rPr lang="en-US" altLang="zh-CN" sz="1200" dirty="0">
                <a:latin typeface="Times New Roman" panose="02020603050405020304" pitchFamily="18" charset="0"/>
                <a:cs typeface="Times New Roman" panose="02020603050405020304" pitchFamily="18" charset="0"/>
              </a:rPr>
              <a:t>// Cluster the data into three classes using KMeans</a:t>
            </a:r>
            <a:endParaRPr lang="zh-CN" altLang="zh-CN" sz="1200" dirty="0">
              <a:latin typeface="Times New Roman" panose="02020603050405020304" pitchFamily="18" charset="0"/>
              <a:cs typeface="Times New Roman" panose="02020603050405020304" pitchFamily="18" charset="0"/>
            </a:endParaRPr>
          </a:p>
          <a:p>
            <a:r>
              <a:rPr lang="zh-CN" altLang="zh-CN" sz="1200" dirty="0">
                <a:latin typeface="Times New Roman" panose="02020603050405020304" pitchFamily="18" charset="0"/>
                <a:cs typeface="Times New Roman" panose="02020603050405020304" pitchFamily="18" charset="0"/>
              </a:rPr>
              <a:t>val k = 3</a:t>
            </a:r>
          </a:p>
          <a:p>
            <a:r>
              <a:rPr lang="zh-CN" altLang="zh-CN" sz="1200" dirty="0">
                <a:latin typeface="Times New Roman" panose="02020603050405020304" pitchFamily="18" charset="0"/>
                <a:cs typeface="Times New Roman" panose="02020603050405020304" pitchFamily="18" charset="0"/>
              </a:rPr>
              <a:t>val numIterations = 20</a:t>
            </a:r>
          </a:p>
          <a:p>
            <a:r>
              <a:rPr lang="zh-CN" altLang="zh-CN" sz="1200" dirty="0">
                <a:latin typeface="Times New Roman" panose="02020603050405020304" pitchFamily="18" charset="0"/>
                <a:cs typeface="Times New Roman" panose="02020603050405020304" pitchFamily="18" charset="0"/>
              </a:rPr>
              <a:t>val clusters = KMeans.train(parsedData, k, numIterations)</a:t>
            </a:r>
          </a:p>
          <a:p>
            <a:r>
              <a:rPr lang="zh-CN" altLang="zh-CN" sz="1200" dirty="0">
                <a:latin typeface="Times New Roman" panose="02020603050405020304" pitchFamily="18" charset="0"/>
                <a:cs typeface="Times New Roman" panose="02020603050405020304" pitchFamily="18" charset="0"/>
              </a:rPr>
              <a:t> </a:t>
            </a:r>
          </a:p>
          <a:p>
            <a:r>
              <a:rPr lang="en-US" altLang="zh-CN" sz="1200" dirty="0">
                <a:latin typeface="Times New Roman" panose="02020603050405020304" pitchFamily="18" charset="0"/>
                <a:cs typeface="Times New Roman" panose="02020603050405020304" pitchFamily="18" charset="0"/>
              </a:rPr>
              <a:t>for(c &lt;- clusters.clusterCenters){</a:t>
            </a:r>
            <a:endParaRPr lang="zh-CN" altLang="zh-CN" sz="1200" dirty="0">
              <a:latin typeface="Times New Roman" panose="02020603050405020304" pitchFamily="18" charset="0"/>
              <a:cs typeface="Times New Roman" panose="02020603050405020304" pitchFamily="18" charset="0"/>
            </a:endParaRPr>
          </a:p>
          <a:p>
            <a:r>
              <a:rPr lang="en-US" altLang="zh-CN" sz="1200" dirty="0">
                <a:latin typeface="Times New Roman" panose="02020603050405020304" pitchFamily="18" charset="0"/>
                <a:cs typeface="Times New Roman" panose="02020603050405020304" pitchFamily="18" charset="0"/>
              </a:rPr>
              <a:t>    println(c)</a:t>
            </a:r>
            <a:endParaRPr lang="zh-CN" altLang="zh-CN" sz="1200" dirty="0">
              <a:latin typeface="Times New Roman" panose="02020603050405020304" pitchFamily="18" charset="0"/>
              <a:cs typeface="Times New Roman" panose="02020603050405020304" pitchFamily="18" charset="0"/>
            </a:endParaRPr>
          </a:p>
          <a:p>
            <a:r>
              <a:rPr lang="en-US" altLang="zh-CN" sz="1200" dirty="0">
                <a:latin typeface="Times New Roman" panose="02020603050405020304" pitchFamily="18" charset="0"/>
                <a:cs typeface="Times New Roman" panose="02020603050405020304" pitchFamily="18" charset="0"/>
              </a:rPr>
              <a:t>}</a:t>
            </a:r>
            <a:endParaRPr lang="zh-CN" altLang="zh-CN" sz="1200" dirty="0">
              <a:latin typeface="Times New Roman" panose="02020603050405020304" pitchFamily="18" charset="0"/>
              <a:cs typeface="Times New Roman" panose="02020603050405020304" pitchFamily="18" charset="0"/>
            </a:endParaRPr>
          </a:p>
          <a:p>
            <a:r>
              <a:rPr lang="en-US" altLang="zh-CN" sz="1200" dirty="0">
                <a:latin typeface="Times New Roman" panose="02020603050405020304" pitchFamily="18" charset="0"/>
                <a:cs typeface="Times New Roman" panose="02020603050405020304" pitchFamily="18" charset="0"/>
              </a:rPr>
              <a:t> </a:t>
            </a:r>
            <a:endParaRPr lang="zh-CN" altLang="zh-CN" sz="1200" dirty="0">
              <a:latin typeface="Times New Roman" panose="02020603050405020304" pitchFamily="18" charset="0"/>
              <a:cs typeface="Times New Roman" panose="02020603050405020304" pitchFamily="18" charset="0"/>
            </a:endParaRPr>
          </a:p>
          <a:p>
            <a:r>
              <a:rPr lang="en-US" altLang="zh-CN" sz="1200" dirty="0">
                <a:latin typeface="Times New Roman" panose="02020603050405020304" pitchFamily="18" charset="0"/>
                <a:cs typeface="Times New Roman" panose="02020603050405020304" pitchFamily="18" charset="0"/>
              </a:rPr>
              <a:t>clusters.predict(Vectors.dense(10,10))</a:t>
            </a:r>
            <a:endParaRPr lang="zh-CN" altLang="zh-CN" sz="1200" dirty="0">
              <a:latin typeface="Times New Roman" panose="02020603050405020304" pitchFamily="18" charset="0"/>
              <a:cs typeface="Times New Roman" panose="02020603050405020304" pitchFamily="18" charset="0"/>
            </a:endParaRPr>
          </a:p>
          <a:p>
            <a:r>
              <a:rPr lang="en-US" altLang="zh-CN" sz="1200" dirty="0">
                <a:latin typeface="Times New Roman" panose="02020603050405020304" pitchFamily="18" charset="0"/>
                <a:cs typeface="Times New Roman" panose="02020603050405020304" pitchFamily="18" charset="0"/>
              </a:rPr>
              <a:t> </a:t>
            </a:r>
            <a:endParaRPr lang="zh-CN" altLang="zh-CN" sz="1200" dirty="0">
              <a:latin typeface="Times New Roman" panose="02020603050405020304" pitchFamily="18" charset="0"/>
              <a:cs typeface="Times New Roman" panose="02020603050405020304" pitchFamily="18" charset="0"/>
            </a:endParaRPr>
          </a:p>
          <a:p>
            <a:r>
              <a:rPr lang="en-US" altLang="zh-CN" sz="1200" dirty="0">
                <a:latin typeface="Times New Roman" panose="02020603050405020304" pitchFamily="18" charset="0"/>
                <a:cs typeface="Times New Roman" panose="02020603050405020304" pitchFamily="18" charset="0"/>
              </a:rPr>
              <a:t>// Evaluate clustering by computing Within Set Sum of Squared Errors</a:t>
            </a:r>
            <a:endParaRPr lang="zh-CN" altLang="zh-CN" sz="1200" dirty="0">
              <a:latin typeface="Times New Roman" panose="02020603050405020304" pitchFamily="18" charset="0"/>
              <a:cs typeface="Times New Roman" panose="02020603050405020304" pitchFamily="18" charset="0"/>
            </a:endParaRPr>
          </a:p>
          <a:p>
            <a:r>
              <a:rPr lang="en-US" altLang="zh-CN" sz="1200" dirty="0">
                <a:latin typeface="Times New Roman" panose="02020603050405020304" pitchFamily="18" charset="0"/>
                <a:cs typeface="Times New Roman" panose="02020603050405020304" pitchFamily="18" charset="0"/>
              </a:rPr>
              <a:t>val WSSSE = clusters.computeCost(parsedData)</a:t>
            </a:r>
            <a:endParaRPr lang="zh-CN" altLang="zh-CN" sz="1200" dirty="0">
              <a:latin typeface="Times New Roman" panose="02020603050405020304" pitchFamily="18" charset="0"/>
              <a:cs typeface="Times New Roman" panose="02020603050405020304" pitchFamily="18" charset="0"/>
            </a:endParaRPr>
          </a:p>
          <a:p>
            <a:r>
              <a:rPr lang="en-US" altLang="zh-CN" sz="1200" dirty="0">
                <a:latin typeface="Times New Roman" panose="02020603050405020304" pitchFamily="18" charset="0"/>
                <a:cs typeface="Times New Roman" panose="02020603050405020304" pitchFamily="18" charset="0"/>
              </a:rPr>
              <a:t>println("Within Set Sum of Squared Errors = " + WSSSE)</a:t>
            </a:r>
            <a:endParaRPr lang="zh-CN" altLang="zh-CN" sz="1200" dirty="0">
              <a:latin typeface="Times New Roman" panose="02020603050405020304" pitchFamily="18" charset="0"/>
              <a:cs typeface="Times New Roman" panose="02020603050405020304" pitchFamily="18" charset="0"/>
            </a:endParaRPr>
          </a:p>
          <a:p>
            <a:endParaRPr lang="zh-CN" altLang="en-US" sz="1000" dirty="0"/>
          </a:p>
        </p:txBody>
      </p:sp>
      <p:cxnSp>
        <p:nvCxnSpPr>
          <p:cNvPr id="35" name="直接连接符 34"/>
          <p:cNvCxnSpPr/>
          <p:nvPr/>
        </p:nvCxnSpPr>
        <p:spPr>
          <a:xfrm>
            <a:off x="6076750" y="1589573"/>
            <a:ext cx="0" cy="4705735"/>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36" name="TextBox 16"/>
          <p:cNvSpPr txBox="1"/>
          <p:nvPr/>
        </p:nvSpPr>
        <p:spPr>
          <a:xfrm>
            <a:off x="1482293" y="1505986"/>
            <a:ext cx="3177026" cy="368300"/>
          </a:xfrm>
          <a:prstGeom prst="rect">
            <a:avLst/>
          </a:prstGeom>
          <a:solidFill>
            <a:schemeClr val="accent6">
              <a:lumMod val="75000"/>
            </a:schemeClr>
          </a:solidFill>
        </p:spPr>
        <p:txBody>
          <a:bodyPr wrap="square" rtlCol="0">
            <a:spAutoFit/>
          </a:bodyPr>
          <a:lstStyle>
            <a:defPPr>
              <a:defRPr lang="zh-CN"/>
            </a:defPPr>
            <a:lvl1pPr>
              <a:defRPr sz="1200">
                <a:solidFill>
                  <a:schemeClr val="tx1">
                    <a:lumMod val="75000"/>
                    <a:lumOff val="25000"/>
                  </a:schemeClr>
                </a:solidFill>
              </a:defRPr>
            </a:lvl1pPr>
          </a:lstStyle>
          <a:p>
            <a:pPr algn="ctr"/>
            <a:r>
              <a:rPr lang="en-US" altLang="zh-CN" sz="1800" b="1" dirty="0">
                <a:solidFill>
                  <a:schemeClr val="bg1"/>
                </a:solidFill>
              </a:rPr>
              <a:t>Scale </a:t>
            </a:r>
            <a:r>
              <a:rPr lang="zh-CN" altLang="en-US" sz="1800" b="1" dirty="0">
                <a:solidFill>
                  <a:schemeClr val="bg1"/>
                </a:solidFill>
              </a:rPr>
              <a:t>代码</a:t>
            </a:r>
          </a:p>
        </p:txBody>
      </p:sp>
    </p:spTree>
  </p:cSld>
  <p:clrMapOvr>
    <a:masterClrMapping/>
  </p:clrMapOvr>
  <mc:AlternateContent xmlns:mc="http://schemas.openxmlformats.org/markup-compatibility/2006" xmlns:p14="http://schemas.microsoft.com/office/powerpoint/2010/main">
    <mc:Choice Requires="p14">
      <p:transition spd="slow" p14:dur="2000" advTm="49802"/>
    </mc:Choice>
    <mc:Fallback xmlns="">
      <p:transition spd="slow" advTm="49802"/>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altLang="zh-CN" dirty="0"/>
              <a:t>1 </a:t>
            </a:r>
            <a:r>
              <a:rPr lang="zh-CN" altLang="en-US" dirty="0"/>
              <a:t>大数据的概念与意义</a:t>
            </a:r>
          </a:p>
          <a:p>
            <a:endParaRPr lang="en-US" dirty="0"/>
          </a:p>
        </p:txBody>
      </p:sp>
      <p:sp>
        <p:nvSpPr>
          <p:cNvPr id="3" name="Content Placeholder 2"/>
          <p:cNvSpPr>
            <a:spLocks noGrp="1"/>
          </p:cNvSpPr>
          <p:nvPr>
            <p:ph sz="quarter" idx="13"/>
          </p:nvPr>
        </p:nvSpPr>
        <p:spPr/>
        <p:txBody>
          <a:bodyPr/>
          <a:lstStyle/>
          <a:p>
            <a:r>
              <a:rPr lang="en-US" altLang="zh-CN" dirty="0"/>
              <a:t>1.1.1  </a:t>
            </a:r>
            <a:r>
              <a:rPr lang="zh-CN" altLang="en-US" dirty="0"/>
              <a:t>大数据发展历程</a:t>
            </a:r>
          </a:p>
        </p:txBody>
      </p:sp>
      <p:sp>
        <p:nvSpPr>
          <p:cNvPr id="6" name="矩形 5"/>
          <p:cNvSpPr/>
          <p:nvPr/>
        </p:nvSpPr>
        <p:spPr>
          <a:xfrm>
            <a:off x="1015868" y="1993642"/>
            <a:ext cx="1677062" cy="369332"/>
          </a:xfrm>
          <a:prstGeom prst="rect">
            <a:avLst/>
          </a:prstGeom>
        </p:spPr>
        <p:txBody>
          <a:bodyPr wrap="none">
            <a:spAutoFit/>
          </a:bodyPr>
          <a:lstStyle/>
          <a:p>
            <a:pPr marL="285750" lvl="0" indent="-285750">
              <a:buFont typeface="Wingdings" panose="05000000000000000000" pitchFamily="2" charset="2"/>
              <a:buChar char="n"/>
            </a:pPr>
            <a:r>
              <a:rPr lang="en-US" altLang="zh-CN" dirty="0">
                <a:latin typeface="+mn-ea"/>
              </a:rPr>
              <a:t>2008</a:t>
            </a:r>
            <a:r>
              <a:rPr lang="zh-CN" altLang="zh-CN" dirty="0">
                <a:latin typeface="+mn-ea"/>
              </a:rPr>
              <a:t>年</a:t>
            </a:r>
            <a:r>
              <a:rPr lang="en-US" altLang="zh-CN" dirty="0">
                <a:latin typeface="+mn-ea"/>
              </a:rPr>
              <a:t>9 </a:t>
            </a:r>
            <a:r>
              <a:rPr lang="zh-CN" altLang="zh-CN" dirty="0">
                <a:latin typeface="+mn-ea"/>
              </a:rPr>
              <a:t>月</a:t>
            </a:r>
            <a:endParaRPr lang="zh-CN" altLang="en-US" dirty="0"/>
          </a:p>
        </p:txBody>
      </p:sp>
      <p:sp>
        <p:nvSpPr>
          <p:cNvPr id="7" name="矩形 6"/>
          <p:cNvSpPr/>
          <p:nvPr/>
        </p:nvSpPr>
        <p:spPr>
          <a:xfrm>
            <a:off x="1557764" y="2526351"/>
            <a:ext cx="7720990" cy="307777"/>
          </a:xfrm>
          <a:prstGeom prst="rect">
            <a:avLst/>
          </a:prstGeom>
        </p:spPr>
        <p:txBody>
          <a:bodyPr wrap="square">
            <a:spAutoFit/>
          </a:bodyPr>
          <a:lstStyle/>
          <a:p>
            <a:pPr marL="285750" lvl="0" indent="-285750">
              <a:buFont typeface="Wingdings" panose="05000000000000000000" pitchFamily="2" charset="2"/>
              <a:buChar char="p"/>
            </a:pPr>
            <a:r>
              <a:rPr lang="zh-CN" altLang="zh-CN" sz="1400" dirty="0">
                <a:latin typeface="+mn-ea"/>
              </a:rPr>
              <a:t>美国《自然》（</a:t>
            </a:r>
            <a:r>
              <a:rPr lang="en-US" altLang="zh-CN" sz="1400" dirty="0">
                <a:latin typeface="+mn-ea"/>
              </a:rPr>
              <a:t>Nature</a:t>
            </a:r>
            <a:r>
              <a:rPr lang="zh-CN" altLang="zh-CN" sz="1400" dirty="0">
                <a:latin typeface="+mn-ea"/>
              </a:rPr>
              <a:t>）杂志专刊——</a:t>
            </a:r>
            <a:r>
              <a:rPr lang="en-US" altLang="zh-CN" sz="1400" dirty="0">
                <a:latin typeface="+mn-ea"/>
              </a:rPr>
              <a:t>The next google,</a:t>
            </a:r>
            <a:r>
              <a:rPr lang="zh-CN" altLang="zh-CN" sz="1400" dirty="0">
                <a:latin typeface="+mn-ea"/>
              </a:rPr>
              <a:t>第一次正式提出“大数据”概念</a:t>
            </a:r>
            <a:endParaRPr lang="en-US" altLang="zh-CN" sz="1400" dirty="0">
              <a:latin typeface="+mn-ea"/>
            </a:endParaRPr>
          </a:p>
        </p:txBody>
      </p:sp>
      <p:sp>
        <p:nvSpPr>
          <p:cNvPr id="8" name="矩形 7"/>
          <p:cNvSpPr/>
          <p:nvPr/>
        </p:nvSpPr>
        <p:spPr>
          <a:xfrm>
            <a:off x="995279" y="3159371"/>
            <a:ext cx="1973617" cy="369332"/>
          </a:xfrm>
          <a:prstGeom prst="rect">
            <a:avLst/>
          </a:prstGeom>
        </p:spPr>
        <p:txBody>
          <a:bodyPr wrap="none">
            <a:spAutoFit/>
          </a:bodyPr>
          <a:lstStyle/>
          <a:p>
            <a:pPr marL="285750" lvl="0" indent="-285750">
              <a:buFont typeface="Wingdings" panose="05000000000000000000" pitchFamily="2" charset="2"/>
              <a:buChar char="n"/>
            </a:pPr>
            <a:r>
              <a:rPr lang="en-US" altLang="zh-CN" dirty="0">
                <a:latin typeface="+mn-ea"/>
              </a:rPr>
              <a:t>2011</a:t>
            </a:r>
            <a:r>
              <a:rPr lang="zh-CN" altLang="zh-CN" dirty="0">
                <a:latin typeface="+mn-ea"/>
              </a:rPr>
              <a:t>年</a:t>
            </a:r>
            <a:r>
              <a:rPr lang="en-US" altLang="zh-CN" dirty="0">
                <a:latin typeface="+mn-ea"/>
              </a:rPr>
              <a:t>2</a:t>
            </a:r>
            <a:r>
              <a:rPr lang="zh-CN" altLang="zh-CN" dirty="0">
                <a:latin typeface="+mn-ea"/>
              </a:rPr>
              <a:t>月</a:t>
            </a:r>
            <a:r>
              <a:rPr lang="en-US" altLang="zh-CN" dirty="0">
                <a:latin typeface="+mn-ea"/>
              </a:rPr>
              <a:t>1</a:t>
            </a:r>
            <a:r>
              <a:rPr lang="zh-CN" altLang="zh-CN" dirty="0">
                <a:latin typeface="+mn-ea"/>
              </a:rPr>
              <a:t>日</a:t>
            </a:r>
            <a:endParaRPr lang="zh-CN" altLang="en-US" dirty="0"/>
          </a:p>
        </p:txBody>
      </p:sp>
      <p:sp>
        <p:nvSpPr>
          <p:cNvPr id="9" name="矩形 8"/>
          <p:cNvSpPr/>
          <p:nvPr/>
        </p:nvSpPr>
        <p:spPr>
          <a:xfrm>
            <a:off x="1557764" y="3714667"/>
            <a:ext cx="7720990" cy="700000"/>
          </a:xfrm>
          <a:prstGeom prst="rect">
            <a:avLst/>
          </a:prstGeom>
        </p:spPr>
        <p:txBody>
          <a:bodyPr wrap="square">
            <a:spAutoFit/>
          </a:bodyPr>
          <a:lstStyle/>
          <a:p>
            <a:pPr marL="285750" lvl="0" indent="-285750">
              <a:lnSpc>
                <a:spcPct val="150000"/>
              </a:lnSpc>
              <a:buFont typeface="Wingdings" panose="05000000000000000000" pitchFamily="2" charset="2"/>
              <a:buChar char="p"/>
            </a:pPr>
            <a:r>
              <a:rPr lang="zh-CN" altLang="zh-CN" sz="1400" dirty="0">
                <a:latin typeface="+mn-ea"/>
              </a:rPr>
              <a:t>《科学》（</a:t>
            </a:r>
            <a:r>
              <a:rPr lang="en-US" altLang="zh-CN" sz="1400" dirty="0">
                <a:latin typeface="+mn-ea"/>
              </a:rPr>
              <a:t>Science</a:t>
            </a:r>
            <a:r>
              <a:rPr lang="zh-CN" altLang="zh-CN" sz="1400" dirty="0">
                <a:latin typeface="+mn-ea"/>
              </a:rPr>
              <a:t>）杂志专刊——</a:t>
            </a:r>
            <a:r>
              <a:rPr lang="en-US" altLang="zh-CN" sz="1400" dirty="0">
                <a:latin typeface="+mn-ea"/>
              </a:rPr>
              <a:t>Dealing with data</a:t>
            </a:r>
            <a:r>
              <a:rPr lang="zh-CN" altLang="zh-CN" sz="1400" dirty="0">
                <a:latin typeface="+mn-ea"/>
              </a:rPr>
              <a:t>，通过社会调查的方式，第一次综合分析了大数据对人们生活造成的影响，详细描述了人类面临的“数据困境”</a:t>
            </a:r>
            <a:endParaRPr lang="zh-CN" altLang="en-US" sz="1400" dirty="0"/>
          </a:p>
        </p:txBody>
      </p:sp>
      <p:sp>
        <p:nvSpPr>
          <p:cNvPr id="10" name="矩形 9"/>
          <p:cNvSpPr/>
          <p:nvPr/>
        </p:nvSpPr>
        <p:spPr>
          <a:xfrm>
            <a:off x="995279" y="4602278"/>
            <a:ext cx="1608133" cy="369332"/>
          </a:xfrm>
          <a:prstGeom prst="rect">
            <a:avLst/>
          </a:prstGeom>
        </p:spPr>
        <p:txBody>
          <a:bodyPr wrap="none">
            <a:spAutoFit/>
          </a:bodyPr>
          <a:lstStyle/>
          <a:p>
            <a:pPr marL="285750" lvl="0" indent="-285750">
              <a:buFont typeface="Wingdings" panose="05000000000000000000" pitchFamily="2" charset="2"/>
              <a:buChar char="n"/>
            </a:pPr>
            <a:r>
              <a:rPr lang="en-US" altLang="zh-CN" dirty="0">
                <a:latin typeface="+mn-ea"/>
              </a:rPr>
              <a:t>2011</a:t>
            </a:r>
            <a:r>
              <a:rPr lang="zh-CN" altLang="zh-CN" dirty="0">
                <a:latin typeface="+mn-ea"/>
              </a:rPr>
              <a:t>年</a:t>
            </a:r>
            <a:r>
              <a:rPr lang="en-US" altLang="zh-CN" dirty="0">
                <a:latin typeface="+mn-ea"/>
              </a:rPr>
              <a:t>5</a:t>
            </a:r>
            <a:r>
              <a:rPr lang="zh-CN" altLang="zh-CN" dirty="0">
                <a:latin typeface="+mn-ea"/>
              </a:rPr>
              <a:t>月</a:t>
            </a:r>
            <a:endParaRPr lang="zh-CN" altLang="en-US" dirty="0"/>
          </a:p>
        </p:txBody>
      </p:sp>
      <p:sp>
        <p:nvSpPr>
          <p:cNvPr id="11" name="矩形 10"/>
          <p:cNvSpPr/>
          <p:nvPr/>
        </p:nvSpPr>
        <p:spPr>
          <a:xfrm>
            <a:off x="1557764" y="5148357"/>
            <a:ext cx="7720990" cy="1023165"/>
          </a:xfrm>
          <a:prstGeom prst="rect">
            <a:avLst/>
          </a:prstGeom>
        </p:spPr>
        <p:txBody>
          <a:bodyPr wrap="square">
            <a:spAutoFit/>
          </a:bodyPr>
          <a:lstStyle/>
          <a:p>
            <a:pPr marL="285750" lvl="0" indent="-285750">
              <a:lnSpc>
                <a:spcPct val="150000"/>
              </a:lnSpc>
              <a:buFont typeface="Wingdings" panose="05000000000000000000" pitchFamily="2" charset="2"/>
              <a:buChar char="p"/>
            </a:pPr>
            <a:r>
              <a:rPr lang="zh-CN" altLang="zh-CN" sz="1400" dirty="0">
                <a:latin typeface="+mn-ea"/>
              </a:rPr>
              <a:t>麦肯锡研究院发布报告——</a:t>
            </a:r>
            <a:r>
              <a:rPr lang="en-US" altLang="zh-CN" sz="1400" dirty="0">
                <a:latin typeface="+mn-ea"/>
              </a:rPr>
              <a:t>Big data: The next frontier for innovation, competition, and productivity,</a:t>
            </a:r>
            <a:r>
              <a:rPr lang="zh-CN" altLang="zh-CN" sz="1400" dirty="0">
                <a:latin typeface="+mn-ea"/>
              </a:rPr>
              <a:t>第一次给大数据做出相对清晰的定义：“大数据是指其大小超出了常规数据库工具获取、储存、管理和分析能力的数据集。</a:t>
            </a:r>
            <a:r>
              <a:rPr lang="zh-CN" altLang="zh-CN" sz="1400" dirty="0"/>
              <a:t>”</a:t>
            </a:r>
            <a:endParaRPr lang="zh-CN" altLang="en-US" sz="1400" dirty="0"/>
          </a:p>
        </p:txBody>
      </p:sp>
    </p:spTree>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altLang="zh-CN" dirty="0"/>
              <a:t> 4 </a:t>
            </a:r>
            <a:r>
              <a:rPr lang="zh-CN" altLang="en-US" dirty="0"/>
              <a:t>大数据的处理方法</a:t>
            </a:r>
          </a:p>
        </p:txBody>
      </p:sp>
      <p:sp>
        <p:nvSpPr>
          <p:cNvPr id="4" name="矩形 3"/>
          <p:cNvSpPr/>
          <p:nvPr/>
        </p:nvSpPr>
        <p:spPr>
          <a:xfrm>
            <a:off x="1016129" y="1639822"/>
            <a:ext cx="8397414" cy="730072"/>
          </a:xfrm>
          <a:prstGeom prst="rect">
            <a:avLst/>
          </a:prstGeom>
          <a:noFill/>
        </p:spPr>
        <p:txBody>
          <a:bodyPr wrap="square">
            <a:spAutoFit/>
          </a:bodyPr>
          <a:lstStyle/>
          <a:p>
            <a:pPr>
              <a:lnSpc>
                <a:spcPts val="2600"/>
              </a:lnSpc>
            </a:pPr>
            <a:r>
              <a:rPr lang="zh-CN" altLang="zh-CN" sz="1600" dirty="0">
                <a:latin typeface="仿宋" panose="02010609060101010101" pitchFamily="49" charset="-122"/>
                <a:ea typeface="仿宋" panose="02010609060101010101" pitchFamily="49" charset="-122"/>
              </a:rPr>
              <a:t>回归算法和分类算法都是有监督的学习，分类算法预测的结果是离散的类别，而回归算法预测的结果是连续的数值</a:t>
            </a:r>
            <a:endParaRPr lang="zh-CN" altLang="en-US" sz="1600" dirty="0">
              <a:latin typeface="仿宋" panose="02010609060101010101" pitchFamily="49" charset="-122"/>
              <a:ea typeface="仿宋" panose="02010609060101010101" pitchFamily="49" charset="-122"/>
            </a:endParaRPr>
          </a:p>
        </p:txBody>
      </p:sp>
      <p:sp>
        <p:nvSpPr>
          <p:cNvPr id="5" name="TextBox 10"/>
          <p:cNvSpPr txBox="1"/>
          <p:nvPr/>
        </p:nvSpPr>
        <p:spPr>
          <a:xfrm>
            <a:off x="1130656" y="2659438"/>
            <a:ext cx="8168360" cy="1077218"/>
          </a:xfrm>
          <a:prstGeom prst="rect">
            <a:avLst/>
          </a:prstGeom>
          <a:noFill/>
        </p:spPr>
        <p:txBody>
          <a:bodyPr wrap="square" rtlCol="0">
            <a:spAutoFit/>
          </a:bodyPr>
          <a:lstStyle/>
          <a:p>
            <a:pPr marL="285750" indent="-285750">
              <a:buFont typeface="Wingdings" panose="05000000000000000000" pitchFamily="2" charset="2"/>
              <a:buChar char="l"/>
            </a:pPr>
            <a:r>
              <a:rPr lang="zh-CN" altLang="zh-CN" sz="1600" dirty="0">
                <a:latin typeface="仿宋" panose="02010609060101010101" pitchFamily="49" charset="-122"/>
                <a:ea typeface="仿宋" panose="02010609060101010101" pitchFamily="49" charset="-122"/>
              </a:rPr>
              <a:t>线性回归</a:t>
            </a:r>
            <a:r>
              <a:rPr lang="en-US" altLang="zh-CN" sz="1600" dirty="0">
                <a:latin typeface="仿宋" panose="02010609060101010101" pitchFamily="49" charset="-122"/>
                <a:ea typeface="仿宋" panose="02010609060101010101" pitchFamily="49" charset="-122"/>
              </a:rPr>
              <a:t>——</a:t>
            </a:r>
            <a:r>
              <a:rPr lang="zh-CN" altLang="zh-CN" sz="1600" dirty="0">
                <a:latin typeface="仿宋" panose="02010609060101010101" pitchFamily="49" charset="-122"/>
                <a:ea typeface="仿宋" panose="02010609060101010101" pitchFamily="49" charset="-122"/>
              </a:rPr>
              <a:t>最常用的算法之一</a:t>
            </a:r>
            <a:r>
              <a:rPr lang="zh-CN" altLang="en-US" sz="1600" dirty="0">
                <a:latin typeface="仿宋" panose="02010609060101010101" pitchFamily="49" charset="-122"/>
                <a:ea typeface="仿宋" panose="02010609060101010101" pitchFamily="49" charset="-122"/>
              </a:rPr>
              <a:t>，</a:t>
            </a:r>
            <a:r>
              <a:rPr lang="zh-CN" altLang="zh-CN" sz="1600" dirty="0">
                <a:latin typeface="仿宋" panose="02010609060101010101" pitchFamily="49" charset="-122"/>
                <a:ea typeface="仿宋" panose="02010609060101010101" pitchFamily="49" charset="-122"/>
              </a:rPr>
              <a:t>使用输入值的线性组合来预测输出值</a:t>
            </a:r>
            <a:endParaRPr lang="en-US" altLang="zh-CN" sz="1600" dirty="0">
              <a:latin typeface="仿宋" panose="02010609060101010101" pitchFamily="49" charset="-122"/>
              <a:ea typeface="仿宋" panose="02010609060101010101" pitchFamily="49" charset="-122"/>
            </a:endParaRPr>
          </a:p>
          <a:p>
            <a:pPr marL="285750" indent="-285750">
              <a:buFont typeface="Wingdings" panose="05000000000000000000" pitchFamily="2" charset="2"/>
              <a:buChar char="l"/>
            </a:pPr>
            <a:endParaRPr lang="en-US" altLang="zh-CN" sz="1600" dirty="0">
              <a:latin typeface="仿宋" panose="02010609060101010101" pitchFamily="49" charset="-122"/>
              <a:ea typeface="仿宋" panose="02010609060101010101" pitchFamily="49" charset="-122"/>
            </a:endParaRPr>
          </a:p>
          <a:p>
            <a:pPr marL="285750" indent="-285750">
              <a:buFont typeface="Wingdings" panose="05000000000000000000" pitchFamily="2" charset="2"/>
              <a:buChar char="l"/>
            </a:pPr>
            <a:r>
              <a:rPr lang="zh-CN" altLang="zh-CN" sz="1600" dirty="0">
                <a:latin typeface="仿宋" panose="02010609060101010101" pitchFamily="49" charset="-122"/>
                <a:ea typeface="仿宋" panose="02010609060101010101" pitchFamily="49" charset="-122"/>
              </a:rPr>
              <a:t>类</a:t>
            </a:r>
            <a:r>
              <a:rPr lang="en-US" altLang="zh-CN" sz="1600" dirty="0">
                <a:latin typeface="仿宋" panose="02010609060101010101" pitchFamily="49" charset="-122"/>
                <a:ea typeface="仿宋" panose="02010609060101010101" pitchFamily="49" charset="-122"/>
              </a:rPr>
              <a:t>LinearRegressionWithSGD——MLlib</a:t>
            </a:r>
            <a:r>
              <a:rPr lang="zh-CN" altLang="zh-CN" sz="1600" dirty="0">
                <a:latin typeface="仿宋" panose="02010609060101010101" pitchFamily="49" charset="-122"/>
                <a:ea typeface="仿宋" panose="02010609060101010101" pitchFamily="49" charset="-122"/>
              </a:rPr>
              <a:t>实现线性回归算法的常用类之一</a:t>
            </a:r>
            <a:r>
              <a:rPr lang="zh-CN" altLang="en-US" sz="1600" dirty="0">
                <a:latin typeface="仿宋" panose="02010609060101010101" pitchFamily="49" charset="-122"/>
                <a:ea typeface="仿宋" panose="02010609060101010101" pitchFamily="49" charset="-122"/>
              </a:rPr>
              <a:t>，</a:t>
            </a:r>
            <a:r>
              <a:rPr lang="zh-CN" altLang="zh-CN" sz="1600" dirty="0">
                <a:latin typeface="仿宋" panose="02010609060101010101" pitchFamily="49" charset="-122"/>
                <a:ea typeface="仿宋" panose="02010609060101010101" pitchFamily="49" charset="-122"/>
              </a:rPr>
              <a:t>基于随机梯度下降实现线性回归</a:t>
            </a:r>
            <a:endParaRPr lang="zh-CN" altLang="en-US" sz="1600" dirty="0">
              <a:latin typeface="仿宋" panose="02010609060101010101" pitchFamily="49" charset="-122"/>
              <a:ea typeface="仿宋" panose="02010609060101010101" pitchFamily="49" charset="-122"/>
            </a:endParaRPr>
          </a:p>
        </p:txBody>
      </p:sp>
      <p:sp>
        <p:nvSpPr>
          <p:cNvPr id="11" name="右箭头 27"/>
          <p:cNvSpPr/>
          <p:nvPr/>
        </p:nvSpPr>
        <p:spPr>
          <a:xfrm>
            <a:off x="4461385" y="4813274"/>
            <a:ext cx="1761423" cy="347795"/>
          </a:xfrm>
          <a:prstGeom prst="rightArrow">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40"/>
          <p:cNvSpPr txBox="1"/>
          <p:nvPr/>
        </p:nvSpPr>
        <p:spPr>
          <a:xfrm>
            <a:off x="422171" y="1026151"/>
            <a:ext cx="1958340" cy="368300"/>
          </a:xfrm>
          <a:prstGeom prst="rect">
            <a:avLst/>
          </a:prstGeom>
          <a:noFill/>
        </p:spPr>
        <p:txBody>
          <a:bodyPr wrap="none" rtlCol="0">
            <a:spAutoFit/>
          </a:bodyPr>
          <a:lstStyle/>
          <a:p>
            <a:pPr marL="285750" indent="-285750">
              <a:buFont typeface="Wingdings" panose="05000000000000000000" charset="0"/>
              <a:buChar char="p"/>
            </a:pPr>
            <a:r>
              <a:rPr lang="en-US" altLang="zh-CN" b="1" dirty="0">
                <a:solidFill>
                  <a:schemeClr val="tx2"/>
                </a:solidFill>
              </a:rPr>
              <a:t>4.2.2 </a:t>
            </a:r>
            <a:r>
              <a:rPr lang="zh-CN" altLang="en-US" b="1" dirty="0">
                <a:solidFill>
                  <a:schemeClr val="tx2"/>
                </a:solidFill>
              </a:rPr>
              <a:t>回归算法</a:t>
            </a:r>
          </a:p>
        </p:txBody>
      </p:sp>
      <p:sp>
        <p:nvSpPr>
          <p:cNvPr id="18" name="TextBox 16"/>
          <p:cNvSpPr txBox="1"/>
          <p:nvPr/>
        </p:nvSpPr>
        <p:spPr>
          <a:xfrm>
            <a:off x="6660684" y="3886526"/>
            <a:ext cx="2685446" cy="368300"/>
          </a:xfrm>
          <a:prstGeom prst="rect">
            <a:avLst/>
          </a:prstGeom>
          <a:solidFill>
            <a:schemeClr val="bg1">
              <a:lumMod val="65000"/>
            </a:schemeClr>
          </a:solidFill>
        </p:spPr>
        <p:txBody>
          <a:bodyPr wrap="square" rtlCol="0">
            <a:spAutoFit/>
          </a:bodyPr>
          <a:lstStyle>
            <a:defPPr>
              <a:defRPr lang="zh-CN"/>
            </a:defPPr>
            <a:lvl1pPr>
              <a:defRPr sz="1200">
                <a:solidFill>
                  <a:schemeClr val="tx1">
                    <a:lumMod val="75000"/>
                    <a:lumOff val="25000"/>
                  </a:schemeClr>
                </a:solidFill>
              </a:defRPr>
            </a:lvl1pPr>
          </a:lstStyle>
          <a:p>
            <a:r>
              <a:rPr lang="zh-CN" altLang="en-US" sz="1800" b="1" dirty="0">
                <a:solidFill>
                  <a:schemeClr val="bg1"/>
                </a:solidFill>
              </a:rPr>
              <a:t>      输 出 结 果</a:t>
            </a:r>
          </a:p>
        </p:txBody>
      </p:sp>
      <p:sp>
        <p:nvSpPr>
          <p:cNvPr id="19" name="TextBox 16"/>
          <p:cNvSpPr txBox="1"/>
          <p:nvPr/>
        </p:nvSpPr>
        <p:spPr>
          <a:xfrm>
            <a:off x="1463039" y="3886526"/>
            <a:ext cx="2598821" cy="368300"/>
          </a:xfrm>
          <a:prstGeom prst="rect">
            <a:avLst/>
          </a:prstGeom>
          <a:solidFill>
            <a:schemeClr val="accent6">
              <a:lumMod val="75000"/>
            </a:schemeClr>
          </a:solidFill>
        </p:spPr>
        <p:txBody>
          <a:bodyPr wrap="square" rtlCol="0">
            <a:spAutoFit/>
          </a:bodyPr>
          <a:lstStyle>
            <a:defPPr>
              <a:defRPr lang="zh-CN"/>
            </a:defPPr>
            <a:lvl1pPr>
              <a:defRPr sz="1200">
                <a:solidFill>
                  <a:schemeClr val="tx1">
                    <a:lumMod val="75000"/>
                    <a:lumOff val="25000"/>
                  </a:schemeClr>
                </a:solidFill>
              </a:defRPr>
            </a:lvl1pPr>
          </a:lstStyle>
          <a:p>
            <a:pPr algn="ctr"/>
            <a:r>
              <a:rPr lang="zh-CN" altLang="en-US" sz="1800" b="1" dirty="0">
                <a:solidFill>
                  <a:schemeClr val="bg1"/>
                </a:solidFill>
              </a:rPr>
              <a:t> 输 入 数 据</a:t>
            </a:r>
          </a:p>
        </p:txBody>
      </p:sp>
      <p:pic>
        <p:nvPicPr>
          <p:cNvPr id="32" name="图片 1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77135" y="4379205"/>
            <a:ext cx="1970628" cy="194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TextBox 29"/>
          <p:cNvSpPr txBox="1"/>
          <p:nvPr/>
        </p:nvSpPr>
        <p:spPr>
          <a:xfrm>
            <a:off x="6660685" y="4661212"/>
            <a:ext cx="2887576" cy="1661993"/>
          </a:xfrm>
          <a:prstGeom prst="rect">
            <a:avLst/>
          </a:prstGeom>
          <a:noFill/>
        </p:spPr>
        <p:txBody>
          <a:bodyPr wrap="square" rtlCol="0">
            <a:spAutoFit/>
          </a:bodyPr>
          <a:lstStyle/>
          <a:p>
            <a:r>
              <a:rPr lang="en-US" altLang="zh-CN" sz="1200" dirty="0"/>
              <a:t>weights: [0.5000000000539042,0.1999999999989402], intercept:0.0</a:t>
            </a:r>
          </a:p>
          <a:p>
            <a:endParaRPr lang="zh-CN" altLang="zh-CN" sz="1200" dirty="0"/>
          </a:p>
          <a:p>
            <a:endParaRPr lang="en-US" altLang="zh-CN" sz="1200" dirty="0"/>
          </a:p>
          <a:p>
            <a:r>
              <a:rPr lang="en-US" altLang="zh-CN" sz="1200" dirty="0"/>
              <a:t>training Mean Squared Error = 9.576567731363342E-20</a:t>
            </a:r>
            <a:endParaRPr lang="zh-CN" altLang="zh-CN" sz="1200" dirty="0"/>
          </a:p>
          <a:p>
            <a:endParaRPr lang="zh-CN" altLang="en-US" dirty="0"/>
          </a:p>
        </p:txBody>
      </p:sp>
      <p:sp>
        <p:nvSpPr>
          <p:cNvPr id="34" name="矩形 33"/>
          <p:cNvSpPr/>
          <p:nvPr/>
        </p:nvSpPr>
        <p:spPr>
          <a:xfrm>
            <a:off x="4555254" y="5245874"/>
            <a:ext cx="1521570" cy="307777"/>
          </a:xfrm>
          <a:prstGeom prst="rect">
            <a:avLst/>
          </a:prstGeom>
        </p:spPr>
        <p:txBody>
          <a:bodyPr wrap="none">
            <a:spAutoFit/>
          </a:bodyPr>
          <a:lstStyle/>
          <a:p>
            <a:r>
              <a:rPr lang="en-US" altLang="zh-CN" sz="1400" dirty="0"/>
              <a:t>y=0.5*x1+0.2*x2</a:t>
            </a:r>
            <a:endParaRPr lang="zh-CN" altLang="en-US" sz="1400" dirty="0"/>
          </a:p>
        </p:txBody>
      </p:sp>
      <p:sp>
        <p:nvSpPr>
          <p:cNvPr id="35" name="TextBox 25"/>
          <p:cNvSpPr txBox="1"/>
          <p:nvPr/>
        </p:nvSpPr>
        <p:spPr>
          <a:xfrm>
            <a:off x="4814509" y="4456068"/>
            <a:ext cx="952500" cy="276999"/>
          </a:xfrm>
          <a:prstGeom prst="rect">
            <a:avLst/>
          </a:prstGeom>
          <a:solidFill>
            <a:schemeClr val="accent4">
              <a:lumMod val="60000"/>
              <a:lumOff val="40000"/>
            </a:schemeClr>
          </a:solidFill>
        </p:spPr>
        <p:txBody>
          <a:bodyPr wrap="square" rtlCol="0">
            <a:spAutoFit/>
          </a:bodyPr>
          <a:lstStyle/>
          <a:p>
            <a:r>
              <a:rPr lang="zh-CN" altLang="en-US" sz="1200" b="1" dirty="0">
                <a:solidFill>
                  <a:schemeClr val="bg1"/>
                </a:solidFill>
              </a:rPr>
              <a:t>  输入函数</a:t>
            </a:r>
          </a:p>
        </p:txBody>
      </p:sp>
    </p:spTree>
  </p:cSld>
  <p:clrMapOvr>
    <a:masterClrMapping/>
  </p:clrMapOvr>
  <mc:AlternateContent xmlns:mc="http://schemas.openxmlformats.org/markup-compatibility/2006" xmlns:p14="http://schemas.microsoft.com/office/powerpoint/2010/main">
    <mc:Choice Requires="p14">
      <p:transition spd="slow" p14:dur="2000" advTm="49802"/>
    </mc:Choice>
    <mc:Fallback xmlns="">
      <p:transition spd="slow" advTm="49802"/>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altLang="zh-CN" dirty="0"/>
              <a:t> 4 </a:t>
            </a:r>
            <a:r>
              <a:rPr lang="zh-CN" altLang="en-US" dirty="0"/>
              <a:t>大数据的处理方法</a:t>
            </a:r>
          </a:p>
        </p:txBody>
      </p:sp>
      <p:cxnSp>
        <p:nvCxnSpPr>
          <p:cNvPr id="9" name="直接箭头连接符 8"/>
          <p:cNvCxnSpPr/>
          <p:nvPr/>
        </p:nvCxnSpPr>
        <p:spPr>
          <a:xfrm>
            <a:off x="3749133" y="6496337"/>
            <a:ext cx="521053"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p:nvPr/>
        </p:nvCxnSpPr>
        <p:spPr>
          <a:xfrm>
            <a:off x="5939883" y="6496337"/>
            <a:ext cx="902053"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9" name="文本框 40"/>
          <p:cNvSpPr txBox="1"/>
          <p:nvPr/>
        </p:nvSpPr>
        <p:spPr>
          <a:xfrm>
            <a:off x="422171" y="1026151"/>
            <a:ext cx="1958340" cy="368300"/>
          </a:xfrm>
          <a:prstGeom prst="rect">
            <a:avLst/>
          </a:prstGeom>
          <a:noFill/>
        </p:spPr>
        <p:txBody>
          <a:bodyPr wrap="none" rtlCol="0">
            <a:spAutoFit/>
          </a:bodyPr>
          <a:lstStyle/>
          <a:p>
            <a:pPr marL="285750" indent="-285750">
              <a:buFont typeface="Wingdings" panose="05000000000000000000" charset="0"/>
              <a:buChar char="p"/>
            </a:pPr>
            <a:r>
              <a:rPr lang="en-US" altLang="zh-CN" b="1" dirty="0">
                <a:solidFill>
                  <a:schemeClr val="tx2"/>
                </a:solidFill>
              </a:rPr>
              <a:t>4.2.3 </a:t>
            </a:r>
            <a:r>
              <a:rPr lang="zh-CN" altLang="en-US" b="1" dirty="0">
                <a:solidFill>
                  <a:schemeClr val="tx2"/>
                </a:solidFill>
              </a:rPr>
              <a:t>分类算法</a:t>
            </a:r>
          </a:p>
        </p:txBody>
      </p:sp>
      <p:graphicFrame>
        <p:nvGraphicFramePr>
          <p:cNvPr id="34" name="表格 33"/>
          <p:cNvGraphicFramePr>
            <a:graphicFrameLocks noGrp="1"/>
          </p:cNvGraphicFramePr>
          <p:nvPr/>
        </p:nvGraphicFramePr>
        <p:xfrm>
          <a:off x="1420269" y="2769122"/>
          <a:ext cx="2451480" cy="2768173"/>
        </p:xfrm>
        <a:graphic>
          <a:graphicData uri="http://schemas.openxmlformats.org/drawingml/2006/table">
            <a:tbl>
              <a:tblPr firstRow="1">
                <a:tableStyleId>{68D230F3-CF80-4859-8CE7-A43EE81993B5}</a:tableStyleId>
              </a:tblPr>
              <a:tblGrid>
                <a:gridCol w="612870">
                  <a:extLst>
                    <a:ext uri="{9D8B030D-6E8A-4147-A177-3AD203B41FA5}">
                      <a16:colId xmlns:a16="http://schemas.microsoft.com/office/drawing/2014/main" val="20000"/>
                    </a:ext>
                  </a:extLst>
                </a:gridCol>
                <a:gridCol w="612870">
                  <a:extLst>
                    <a:ext uri="{9D8B030D-6E8A-4147-A177-3AD203B41FA5}">
                      <a16:colId xmlns:a16="http://schemas.microsoft.com/office/drawing/2014/main" val="20001"/>
                    </a:ext>
                  </a:extLst>
                </a:gridCol>
                <a:gridCol w="612870">
                  <a:extLst>
                    <a:ext uri="{9D8B030D-6E8A-4147-A177-3AD203B41FA5}">
                      <a16:colId xmlns:a16="http://schemas.microsoft.com/office/drawing/2014/main" val="20002"/>
                    </a:ext>
                  </a:extLst>
                </a:gridCol>
                <a:gridCol w="612870">
                  <a:extLst>
                    <a:ext uri="{9D8B030D-6E8A-4147-A177-3AD203B41FA5}">
                      <a16:colId xmlns:a16="http://schemas.microsoft.com/office/drawing/2014/main" val="20003"/>
                    </a:ext>
                  </a:extLst>
                </a:gridCol>
              </a:tblGrid>
              <a:tr h="288757">
                <a:tc>
                  <a:txBody>
                    <a:bodyPr/>
                    <a:lstStyle/>
                    <a:p>
                      <a:pPr algn="ctr" fontAlgn="ctr"/>
                      <a:r>
                        <a:rPr lang="en-US" sz="1100" u="none" strike="noStrike" dirty="0">
                          <a:effectLst/>
                        </a:rPr>
                        <a:t>lable</a:t>
                      </a:r>
                      <a:endParaRPr lang="en-US" sz="1100" b="0" i="0" u="none" strike="noStrike" dirty="0">
                        <a:solidFill>
                          <a:srgbClr val="000000"/>
                        </a:solidFill>
                        <a:effectLst/>
                        <a:latin typeface="宋体" panose="02010600030101010101" pitchFamily="2" charset="-122"/>
                        <a:ea typeface="宋体" panose="02010600030101010101" pitchFamily="2" charset="-122"/>
                      </a:endParaRPr>
                    </a:p>
                  </a:txBody>
                  <a:tcPr marL="7684" marR="7684" marT="7684" marB="0" anchor="ctr"/>
                </a:tc>
                <a:tc>
                  <a:txBody>
                    <a:bodyPr/>
                    <a:lstStyle/>
                    <a:p>
                      <a:pPr algn="ctr" fontAlgn="ctr"/>
                      <a:r>
                        <a:rPr lang="en-US" sz="1100" u="none" strike="noStrike" dirty="0">
                          <a:effectLst/>
                        </a:rPr>
                        <a:t>x1</a:t>
                      </a:r>
                      <a:endParaRPr lang="en-US" sz="1100" b="0" i="0" u="none" strike="noStrike" dirty="0">
                        <a:solidFill>
                          <a:srgbClr val="000000"/>
                        </a:solidFill>
                        <a:effectLst/>
                        <a:latin typeface="宋体" panose="02010600030101010101" pitchFamily="2" charset="-122"/>
                        <a:ea typeface="宋体" panose="02010600030101010101" pitchFamily="2" charset="-122"/>
                      </a:endParaRPr>
                    </a:p>
                  </a:txBody>
                  <a:tcPr marL="7684" marR="7684" marT="7684" marB="0" anchor="ctr"/>
                </a:tc>
                <a:tc>
                  <a:txBody>
                    <a:bodyPr/>
                    <a:lstStyle/>
                    <a:p>
                      <a:pPr algn="ctr" fontAlgn="ctr"/>
                      <a:r>
                        <a:rPr lang="en-US" sz="1100" u="none" strike="noStrike" dirty="0">
                          <a:effectLst/>
                        </a:rPr>
                        <a:t>x2</a:t>
                      </a:r>
                      <a:endParaRPr lang="en-US" sz="1100" b="0" i="0" u="none" strike="noStrike" dirty="0">
                        <a:solidFill>
                          <a:srgbClr val="000000"/>
                        </a:solidFill>
                        <a:effectLst/>
                        <a:latin typeface="宋体" panose="02010600030101010101" pitchFamily="2" charset="-122"/>
                        <a:ea typeface="宋体" panose="02010600030101010101" pitchFamily="2" charset="-122"/>
                      </a:endParaRPr>
                    </a:p>
                  </a:txBody>
                  <a:tcPr marL="7684" marR="7684" marT="7684" marB="0" anchor="ctr"/>
                </a:tc>
                <a:tc>
                  <a:txBody>
                    <a:bodyPr/>
                    <a:lstStyle/>
                    <a:p>
                      <a:pPr algn="ctr" fontAlgn="ctr"/>
                      <a:r>
                        <a:rPr lang="en-US" sz="1100" u="none" strike="noStrike" dirty="0">
                          <a:effectLst/>
                        </a:rPr>
                        <a:t>x3</a:t>
                      </a:r>
                      <a:endParaRPr lang="en-US" sz="1100" b="0" i="0" u="none" strike="noStrike" dirty="0">
                        <a:solidFill>
                          <a:srgbClr val="000000"/>
                        </a:solidFill>
                        <a:effectLst/>
                        <a:latin typeface="宋体" panose="02010600030101010101" pitchFamily="2" charset="-122"/>
                        <a:ea typeface="宋体" panose="02010600030101010101" pitchFamily="2" charset="-122"/>
                      </a:endParaRPr>
                    </a:p>
                  </a:txBody>
                  <a:tcPr marL="7684" marR="7684" marT="7684" marB="0" anchor="ctr"/>
                </a:tc>
                <a:extLst>
                  <a:ext uri="{0D108BD9-81ED-4DB2-BD59-A6C34878D82A}">
                    <a16:rowId xmlns:a16="http://schemas.microsoft.com/office/drawing/2014/main" val="10000"/>
                  </a:ext>
                </a:extLst>
              </a:tr>
              <a:tr h="206618">
                <a:tc>
                  <a:txBody>
                    <a:bodyPr/>
                    <a:lstStyle/>
                    <a:p>
                      <a:pPr algn="ctr" fontAlgn="ctr"/>
                      <a:r>
                        <a:rPr lang="en-US" altLang="zh-CN" sz="1100" u="none" strike="noStrike" dirty="0">
                          <a:effectLst/>
                        </a:rPr>
                        <a:t>0</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7684" marR="7684" marT="7684" marB="0" anchor="ctr"/>
                </a:tc>
                <a:tc>
                  <a:txBody>
                    <a:bodyPr/>
                    <a:lstStyle/>
                    <a:p>
                      <a:pPr algn="ctr" fontAlgn="ctr"/>
                      <a:r>
                        <a:rPr lang="en-US" altLang="zh-CN" sz="1100" u="none" strike="noStrike" dirty="0">
                          <a:effectLst/>
                        </a:rPr>
                        <a:t>1</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7684" marR="7684" marT="7684" marB="0" anchor="ctr"/>
                </a:tc>
                <a:tc>
                  <a:txBody>
                    <a:bodyPr/>
                    <a:lstStyle/>
                    <a:p>
                      <a:pPr algn="ctr" fontAlgn="ctr"/>
                      <a:r>
                        <a:rPr lang="en-US" altLang="zh-CN" sz="1100" u="none" strike="noStrike" dirty="0">
                          <a:effectLst/>
                        </a:rPr>
                        <a:t>0</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7684" marR="7684" marT="7684" marB="0" anchor="ctr"/>
                </a:tc>
                <a:tc>
                  <a:txBody>
                    <a:bodyPr/>
                    <a:lstStyle/>
                    <a:p>
                      <a:pPr algn="ctr" fontAlgn="ctr"/>
                      <a:r>
                        <a:rPr lang="en-US" altLang="zh-CN" sz="1100" u="none" strike="noStrike" dirty="0">
                          <a:effectLst/>
                        </a:rPr>
                        <a:t>0</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7684" marR="7684" marT="7684" marB="0" anchor="ctr"/>
                </a:tc>
                <a:extLst>
                  <a:ext uri="{0D108BD9-81ED-4DB2-BD59-A6C34878D82A}">
                    <a16:rowId xmlns:a16="http://schemas.microsoft.com/office/drawing/2014/main" val="10001"/>
                  </a:ext>
                </a:extLst>
              </a:tr>
              <a:tr h="206618">
                <a:tc>
                  <a:txBody>
                    <a:bodyPr/>
                    <a:lstStyle/>
                    <a:p>
                      <a:pPr algn="ctr" fontAlgn="ctr"/>
                      <a:r>
                        <a:rPr lang="en-US" altLang="zh-CN" sz="1100" u="none" strike="noStrike" dirty="0">
                          <a:effectLst/>
                        </a:rPr>
                        <a:t>0</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7684" marR="7684" marT="7684" marB="0" anchor="ctr"/>
                </a:tc>
                <a:tc>
                  <a:txBody>
                    <a:bodyPr/>
                    <a:lstStyle/>
                    <a:p>
                      <a:pPr algn="ctr" fontAlgn="ctr"/>
                      <a:r>
                        <a:rPr lang="en-US" altLang="zh-CN" sz="1100" u="none" strike="noStrike" dirty="0">
                          <a:effectLst/>
                        </a:rPr>
                        <a:t>2</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7684" marR="7684" marT="7684" marB="0" anchor="ctr"/>
                </a:tc>
                <a:tc>
                  <a:txBody>
                    <a:bodyPr/>
                    <a:lstStyle/>
                    <a:p>
                      <a:pPr algn="ctr" fontAlgn="ctr"/>
                      <a:r>
                        <a:rPr lang="en-US" altLang="zh-CN" sz="1100" u="none" strike="noStrike" dirty="0">
                          <a:effectLst/>
                        </a:rPr>
                        <a:t>0</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7684" marR="7684" marT="7684" marB="0" anchor="ctr"/>
                </a:tc>
                <a:tc>
                  <a:txBody>
                    <a:bodyPr/>
                    <a:lstStyle/>
                    <a:p>
                      <a:pPr algn="ctr" fontAlgn="ctr"/>
                      <a:r>
                        <a:rPr lang="en-US" altLang="zh-CN" sz="1100" u="none" strike="noStrike" dirty="0">
                          <a:effectLst/>
                        </a:rPr>
                        <a:t>0</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7684" marR="7684" marT="7684" marB="0" anchor="ctr"/>
                </a:tc>
                <a:extLst>
                  <a:ext uri="{0D108BD9-81ED-4DB2-BD59-A6C34878D82A}">
                    <a16:rowId xmlns:a16="http://schemas.microsoft.com/office/drawing/2014/main" val="10002"/>
                  </a:ext>
                </a:extLst>
              </a:tr>
              <a:tr h="206618">
                <a:tc>
                  <a:txBody>
                    <a:bodyPr/>
                    <a:lstStyle/>
                    <a:p>
                      <a:pPr algn="ctr" fontAlgn="ctr"/>
                      <a:r>
                        <a:rPr lang="en-US" altLang="zh-CN" sz="1100" u="none" strike="noStrike" dirty="0">
                          <a:effectLst/>
                        </a:rPr>
                        <a:t>0</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7684" marR="7684" marT="7684" marB="0" anchor="ctr"/>
                </a:tc>
                <a:tc>
                  <a:txBody>
                    <a:bodyPr/>
                    <a:lstStyle/>
                    <a:p>
                      <a:pPr algn="ctr" fontAlgn="ctr"/>
                      <a:r>
                        <a:rPr lang="en-US" altLang="zh-CN" sz="1100" u="none" strike="noStrike" dirty="0">
                          <a:effectLst/>
                        </a:rPr>
                        <a:t>3</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7684" marR="7684" marT="7684" marB="0" anchor="ctr"/>
                </a:tc>
                <a:tc>
                  <a:txBody>
                    <a:bodyPr/>
                    <a:lstStyle/>
                    <a:p>
                      <a:pPr algn="ctr" fontAlgn="ctr"/>
                      <a:r>
                        <a:rPr lang="en-US" altLang="zh-CN" sz="1100" u="none" strike="noStrike" dirty="0">
                          <a:effectLst/>
                        </a:rPr>
                        <a:t>0</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7684" marR="7684" marT="7684" marB="0" anchor="ctr"/>
                </a:tc>
                <a:tc>
                  <a:txBody>
                    <a:bodyPr/>
                    <a:lstStyle/>
                    <a:p>
                      <a:pPr algn="ctr" fontAlgn="ctr"/>
                      <a:r>
                        <a:rPr lang="en-US" altLang="zh-CN" sz="1100" u="none" strike="noStrike" dirty="0">
                          <a:effectLst/>
                        </a:rPr>
                        <a:t>0</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7684" marR="7684" marT="7684" marB="0" anchor="ctr"/>
                </a:tc>
                <a:extLst>
                  <a:ext uri="{0D108BD9-81ED-4DB2-BD59-A6C34878D82A}">
                    <a16:rowId xmlns:a16="http://schemas.microsoft.com/office/drawing/2014/main" val="10003"/>
                  </a:ext>
                </a:extLst>
              </a:tr>
              <a:tr h="206618">
                <a:tc>
                  <a:txBody>
                    <a:bodyPr/>
                    <a:lstStyle/>
                    <a:p>
                      <a:pPr algn="ctr" fontAlgn="ctr"/>
                      <a:r>
                        <a:rPr lang="en-US" altLang="zh-CN" sz="1100" u="none" strike="noStrike" dirty="0">
                          <a:effectLst/>
                        </a:rPr>
                        <a:t>0</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7684" marR="7684" marT="7684" marB="0" anchor="ctr"/>
                </a:tc>
                <a:tc>
                  <a:txBody>
                    <a:bodyPr/>
                    <a:lstStyle/>
                    <a:p>
                      <a:pPr algn="ctr" fontAlgn="ctr"/>
                      <a:r>
                        <a:rPr lang="en-US" altLang="zh-CN" sz="1100" u="none" strike="noStrike" dirty="0">
                          <a:effectLst/>
                        </a:rPr>
                        <a:t>4</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7684" marR="7684" marT="7684" marB="0" anchor="ctr"/>
                </a:tc>
                <a:tc>
                  <a:txBody>
                    <a:bodyPr/>
                    <a:lstStyle/>
                    <a:p>
                      <a:pPr algn="ctr" fontAlgn="ctr"/>
                      <a:r>
                        <a:rPr lang="en-US" altLang="zh-CN" sz="1100" u="none" strike="noStrike" dirty="0">
                          <a:effectLst/>
                        </a:rPr>
                        <a:t>0</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7684" marR="7684" marT="7684" marB="0" anchor="ctr"/>
                </a:tc>
                <a:tc>
                  <a:txBody>
                    <a:bodyPr/>
                    <a:lstStyle/>
                    <a:p>
                      <a:pPr algn="ctr" fontAlgn="ctr"/>
                      <a:r>
                        <a:rPr lang="en-US" altLang="zh-CN" sz="1100" u="none" strike="noStrike" dirty="0">
                          <a:effectLst/>
                        </a:rPr>
                        <a:t>0</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7684" marR="7684" marT="7684" marB="0" anchor="ctr"/>
                </a:tc>
                <a:extLst>
                  <a:ext uri="{0D108BD9-81ED-4DB2-BD59-A6C34878D82A}">
                    <a16:rowId xmlns:a16="http://schemas.microsoft.com/office/drawing/2014/main" val="10004"/>
                  </a:ext>
                </a:extLst>
              </a:tr>
              <a:tr h="206618">
                <a:tc>
                  <a:txBody>
                    <a:bodyPr/>
                    <a:lstStyle/>
                    <a:p>
                      <a:pPr algn="ctr" fontAlgn="ctr"/>
                      <a:r>
                        <a:rPr lang="en-US" altLang="zh-CN" sz="1100" u="none" strike="noStrike" dirty="0">
                          <a:effectLst/>
                        </a:rPr>
                        <a:t>1</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7684" marR="7684" marT="7684" marB="0" anchor="ctr"/>
                </a:tc>
                <a:tc>
                  <a:txBody>
                    <a:bodyPr/>
                    <a:lstStyle/>
                    <a:p>
                      <a:pPr algn="ctr" fontAlgn="ctr"/>
                      <a:r>
                        <a:rPr lang="en-US" altLang="zh-CN" sz="1100" u="none" strike="noStrike" dirty="0">
                          <a:effectLst/>
                        </a:rPr>
                        <a:t>0</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7684" marR="7684" marT="7684" marB="0" anchor="ctr"/>
                </a:tc>
                <a:tc>
                  <a:txBody>
                    <a:bodyPr/>
                    <a:lstStyle/>
                    <a:p>
                      <a:pPr algn="ctr" fontAlgn="ctr"/>
                      <a:r>
                        <a:rPr lang="en-US" altLang="zh-CN" sz="1100" u="none" strike="noStrike" dirty="0">
                          <a:effectLst/>
                        </a:rPr>
                        <a:t>1</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7684" marR="7684" marT="7684" marB="0" anchor="ctr"/>
                </a:tc>
                <a:tc>
                  <a:txBody>
                    <a:bodyPr/>
                    <a:lstStyle/>
                    <a:p>
                      <a:pPr algn="ctr" fontAlgn="ctr"/>
                      <a:r>
                        <a:rPr lang="en-US" altLang="zh-CN" sz="1100" u="none" strike="noStrike" dirty="0">
                          <a:effectLst/>
                        </a:rPr>
                        <a:t>0</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7684" marR="7684" marT="7684" marB="0" anchor="ctr"/>
                </a:tc>
                <a:extLst>
                  <a:ext uri="{0D108BD9-81ED-4DB2-BD59-A6C34878D82A}">
                    <a16:rowId xmlns:a16="http://schemas.microsoft.com/office/drawing/2014/main" val="10005"/>
                  </a:ext>
                </a:extLst>
              </a:tr>
              <a:tr h="206618">
                <a:tc>
                  <a:txBody>
                    <a:bodyPr/>
                    <a:lstStyle/>
                    <a:p>
                      <a:pPr algn="ctr" fontAlgn="ctr"/>
                      <a:r>
                        <a:rPr lang="en-US" altLang="zh-CN" sz="1100" u="none" strike="noStrike" dirty="0">
                          <a:effectLst/>
                        </a:rPr>
                        <a:t>1</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7684" marR="7684" marT="7684" marB="0" anchor="ctr"/>
                </a:tc>
                <a:tc>
                  <a:txBody>
                    <a:bodyPr/>
                    <a:lstStyle/>
                    <a:p>
                      <a:pPr algn="ctr" fontAlgn="ctr"/>
                      <a:r>
                        <a:rPr lang="en-US" altLang="zh-CN" sz="1100" u="none" strike="noStrike" dirty="0">
                          <a:effectLst/>
                        </a:rPr>
                        <a:t>0</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7684" marR="7684" marT="7684" marB="0" anchor="ctr"/>
                </a:tc>
                <a:tc>
                  <a:txBody>
                    <a:bodyPr/>
                    <a:lstStyle/>
                    <a:p>
                      <a:pPr algn="ctr" fontAlgn="ctr"/>
                      <a:r>
                        <a:rPr lang="en-US" altLang="zh-CN" sz="1100" u="none" strike="noStrike" dirty="0">
                          <a:effectLst/>
                        </a:rPr>
                        <a:t>2</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7684" marR="7684" marT="7684" marB="0" anchor="ctr"/>
                </a:tc>
                <a:tc>
                  <a:txBody>
                    <a:bodyPr/>
                    <a:lstStyle/>
                    <a:p>
                      <a:pPr algn="ctr" fontAlgn="ctr"/>
                      <a:r>
                        <a:rPr lang="en-US" altLang="zh-CN" sz="1100" u="none" strike="noStrike" dirty="0">
                          <a:effectLst/>
                        </a:rPr>
                        <a:t>0</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7684" marR="7684" marT="7684" marB="0" anchor="ctr"/>
                </a:tc>
                <a:extLst>
                  <a:ext uri="{0D108BD9-81ED-4DB2-BD59-A6C34878D82A}">
                    <a16:rowId xmlns:a16="http://schemas.microsoft.com/office/drawing/2014/main" val="10006"/>
                  </a:ext>
                </a:extLst>
              </a:tr>
              <a:tr h="206618">
                <a:tc>
                  <a:txBody>
                    <a:bodyPr/>
                    <a:lstStyle/>
                    <a:p>
                      <a:pPr algn="ctr" fontAlgn="ctr"/>
                      <a:r>
                        <a:rPr lang="en-US" altLang="zh-CN" sz="1100" u="none" strike="noStrike" dirty="0">
                          <a:effectLst/>
                        </a:rPr>
                        <a:t>1</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7684" marR="7684" marT="7684" marB="0" anchor="ctr"/>
                </a:tc>
                <a:tc>
                  <a:txBody>
                    <a:bodyPr/>
                    <a:lstStyle/>
                    <a:p>
                      <a:pPr algn="ctr" fontAlgn="ctr"/>
                      <a:r>
                        <a:rPr lang="en-US" altLang="zh-CN" sz="1100" u="none" strike="noStrike" dirty="0">
                          <a:effectLst/>
                        </a:rPr>
                        <a:t>0</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7684" marR="7684" marT="7684" marB="0" anchor="ctr"/>
                </a:tc>
                <a:tc>
                  <a:txBody>
                    <a:bodyPr/>
                    <a:lstStyle/>
                    <a:p>
                      <a:pPr algn="ctr" fontAlgn="ctr"/>
                      <a:r>
                        <a:rPr lang="en-US" altLang="zh-CN" sz="1100" u="none" strike="noStrike" dirty="0">
                          <a:effectLst/>
                        </a:rPr>
                        <a:t>3</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7684" marR="7684" marT="7684" marB="0" anchor="ctr"/>
                </a:tc>
                <a:tc>
                  <a:txBody>
                    <a:bodyPr/>
                    <a:lstStyle/>
                    <a:p>
                      <a:pPr algn="ctr" fontAlgn="ctr"/>
                      <a:r>
                        <a:rPr lang="en-US" altLang="zh-CN" sz="1100" u="none" strike="noStrike" dirty="0">
                          <a:effectLst/>
                        </a:rPr>
                        <a:t>0</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7684" marR="7684" marT="7684" marB="0" anchor="ctr"/>
                </a:tc>
                <a:extLst>
                  <a:ext uri="{0D108BD9-81ED-4DB2-BD59-A6C34878D82A}">
                    <a16:rowId xmlns:a16="http://schemas.microsoft.com/office/drawing/2014/main" val="10007"/>
                  </a:ext>
                </a:extLst>
              </a:tr>
              <a:tr h="206618">
                <a:tc>
                  <a:txBody>
                    <a:bodyPr/>
                    <a:lstStyle/>
                    <a:p>
                      <a:pPr algn="ctr" fontAlgn="ctr"/>
                      <a:r>
                        <a:rPr lang="en-US" altLang="zh-CN" sz="1100" u="none" strike="noStrike" dirty="0">
                          <a:effectLst/>
                        </a:rPr>
                        <a:t>1</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7684" marR="7684" marT="7684" marB="0" anchor="ctr"/>
                </a:tc>
                <a:tc>
                  <a:txBody>
                    <a:bodyPr/>
                    <a:lstStyle/>
                    <a:p>
                      <a:pPr algn="ctr" fontAlgn="ctr"/>
                      <a:r>
                        <a:rPr lang="en-US" altLang="zh-CN" sz="1100" u="none" strike="noStrike" dirty="0">
                          <a:effectLst/>
                        </a:rPr>
                        <a:t>0</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7684" marR="7684" marT="7684" marB="0" anchor="ctr"/>
                </a:tc>
                <a:tc>
                  <a:txBody>
                    <a:bodyPr/>
                    <a:lstStyle/>
                    <a:p>
                      <a:pPr algn="ctr" fontAlgn="ctr"/>
                      <a:r>
                        <a:rPr lang="en-US" altLang="zh-CN" sz="1100" u="none" strike="noStrike" dirty="0">
                          <a:effectLst/>
                        </a:rPr>
                        <a:t>4</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7684" marR="7684" marT="7684" marB="0" anchor="ctr"/>
                </a:tc>
                <a:tc>
                  <a:txBody>
                    <a:bodyPr/>
                    <a:lstStyle/>
                    <a:p>
                      <a:pPr algn="ctr" fontAlgn="ctr"/>
                      <a:r>
                        <a:rPr lang="en-US" altLang="zh-CN" sz="1100" u="none" strike="noStrike" dirty="0">
                          <a:effectLst/>
                        </a:rPr>
                        <a:t>0</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7684" marR="7684" marT="7684" marB="0" anchor="ctr"/>
                </a:tc>
                <a:extLst>
                  <a:ext uri="{0D108BD9-81ED-4DB2-BD59-A6C34878D82A}">
                    <a16:rowId xmlns:a16="http://schemas.microsoft.com/office/drawing/2014/main" val="10008"/>
                  </a:ext>
                </a:extLst>
              </a:tr>
              <a:tr h="206618">
                <a:tc>
                  <a:txBody>
                    <a:bodyPr/>
                    <a:lstStyle/>
                    <a:p>
                      <a:pPr algn="ctr" fontAlgn="ctr"/>
                      <a:r>
                        <a:rPr lang="en-US" altLang="zh-CN" sz="1100" u="none" strike="noStrike" dirty="0">
                          <a:effectLst/>
                        </a:rPr>
                        <a:t>2</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7684" marR="7684" marT="7684" marB="0" anchor="ctr"/>
                </a:tc>
                <a:tc>
                  <a:txBody>
                    <a:bodyPr/>
                    <a:lstStyle/>
                    <a:p>
                      <a:pPr algn="ctr" fontAlgn="ctr"/>
                      <a:r>
                        <a:rPr lang="en-US" altLang="zh-CN" sz="1100" u="none" strike="noStrike" dirty="0">
                          <a:effectLst/>
                        </a:rPr>
                        <a:t>0</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7684" marR="7684" marT="7684" marB="0" anchor="ctr"/>
                </a:tc>
                <a:tc>
                  <a:txBody>
                    <a:bodyPr/>
                    <a:lstStyle/>
                    <a:p>
                      <a:pPr algn="ctr" fontAlgn="ctr"/>
                      <a:r>
                        <a:rPr lang="en-US" altLang="zh-CN" sz="1100" u="none" strike="noStrike" dirty="0">
                          <a:effectLst/>
                        </a:rPr>
                        <a:t>0</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7684" marR="7684" marT="7684" marB="0" anchor="ctr"/>
                </a:tc>
                <a:tc>
                  <a:txBody>
                    <a:bodyPr/>
                    <a:lstStyle/>
                    <a:p>
                      <a:pPr algn="ctr" fontAlgn="ctr"/>
                      <a:r>
                        <a:rPr lang="en-US" altLang="zh-CN" sz="1100" u="none" strike="noStrike" dirty="0">
                          <a:effectLst/>
                        </a:rPr>
                        <a:t>1</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7684" marR="7684" marT="7684" marB="0" anchor="ctr"/>
                </a:tc>
                <a:extLst>
                  <a:ext uri="{0D108BD9-81ED-4DB2-BD59-A6C34878D82A}">
                    <a16:rowId xmlns:a16="http://schemas.microsoft.com/office/drawing/2014/main" val="10009"/>
                  </a:ext>
                </a:extLst>
              </a:tr>
              <a:tr h="206618">
                <a:tc>
                  <a:txBody>
                    <a:bodyPr/>
                    <a:lstStyle/>
                    <a:p>
                      <a:pPr algn="ctr" fontAlgn="ctr"/>
                      <a:r>
                        <a:rPr lang="en-US" altLang="zh-CN" sz="1100" u="none" strike="noStrike" dirty="0">
                          <a:effectLst/>
                        </a:rPr>
                        <a:t>2</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7684" marR="7684" marT="7684" marB="0" anchor="ctr"/>
                </a:tc>
                <a:tc>
                  <a:txBody>
                    <a:bodyPr/>
                    <a:lstStyle/>
                    <a:p>
                      <a:pPr algn="ctr" fontAlgn="ctr"/>
                      <a:r>
                        <a:rPr lang="en-US" altLang="zh-CN" sz="1100" u="none" strike="noStrike" dirty="0">
                          <a:effectLst/>
                        </a:rPr>
                        <a:t>0</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7684" marR="7684" marT="7684" marB="0" anchor="ctr"/>
                </a:tc>
                <a:tc>
                  <a:txBody>
                    <a:bodyPr/>
                    <a:lstStyle/>
                    <a:p>
                      <a:pPr algn="ctr" fontAlgn="ctr"/>
                      <a:r>
                        <a:rPr lang="en-US" altLang="zh-CN" sz="1100" u="none" strike="noStrike" dirty="0">
                          <a:effectLst/>
                        </a:rPr>
                        <a:t>0</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7684" marR="7684" marT="7684" marB="0" anchor="ctr"/>
                </a:tc>
                <a:tc>
                  <a:txBody>
                    <a:bodyPr/>
                    <a:lstStyle/>
                    <a:p>
                      <a:pPr algn="ctr" fontAlgn="ctr"/>
                      <a:r>
                        <a:rPr lang="en-US" altLang="zh-CN" sz="1100" u="none" strike="noStrike" dirty="0">
                          <a:effectLst/>
                        </a:rPr>
                        <a:t>2</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7684" marR="7684" marT="7684" marB="0" anchor="ctr"/>
                </a:tc>
                <a:extLst>
                  <a:ext uri="{0D108BD9-81ED-4DB2-BD59-A6C34878D82A}">
                    <a16:rowId xmlns:a16="http://schemas.microsoft.com/office/drawing/2014/main" val="10010"/>
                  </a:ext>
                </a:extLst>
              </a:tr>
              <a:tr h="206618">
                <a:tc>
                  <a:txBody>
                    <a:bodyPr/>
                    <a:lstStyle/>
                    <a:p>
                      <a:pPr algn="ctr" fontAlgn="ctr"/>
                      <a:r>
                        <a:rPr lang="en-US" altLang="zh-CN" sz="1100" u="none" strike="noStrike" dirty="0">
                          <a:effectLst/>
                        </a:rPr>
                        <a:t>2</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7684" marR="7684" marT="7684" marB="0" anchor="ctr"/>
                </a:tc>
                <a:tc>
                  <a:txBody>
                    <a:bodyPr/>
                    <a:lstStyle/>
                    <a:p>
                      <a:pPr algn="ctr" fontAlgn="ctr"/>
                      <a:r>
                        <a:rPr lang="en-US" altLang="zh-CN" sz="1100" u="none" strike="noStrike" dirty="0">
                          <a:effectLst/>
                        </a:rPr>
                        <a:t>0</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7684" marR="7684" marT="7684" marB="0" anchor="ctr"/>
                </a:tc>
                <a:tc>
                  <a:txBody>
                    <a:bodyPr/>
                    <a:lstStyle/>
                    <a:p>
                      <a:pPr algn="ctr" fontAlgn="ctr"/>
                      <a:r>
                        <a:rPr lang="en-US" altLang="zh-CN" sz="1100" u="none" strike="noStrike" dirty="0">
                          <a:effectLst/>
                        </a:rPr>
                        <a:t>0</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7684" marR="7684" marT="7684" marB="0" anchor="ctr"/>
                </a:tc>
                <a:tc>
                  <a:txBody>
                    <a:bodyPr/>
                    <a:lstStyle/>
                    <a:p>
                      <a:pPr algn="ctr" fontAlgn="ctr"/>
                      <a:r>
                        <a:rPr lang="en-US" altLang="zh-CN" sz="1100" u="none" strike="noStrike" dirty="0">
                          <a:effectLst/>
                        </a:rPr>
                        <a:t>3</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7684" marR="7684" marT="7684" marB="0" anchor="ctr"/>
                </a:tc>
                <a:extLst>
                  <a:ext uri="{0D108BD9-81ED-4DB2-BD59-A6C34878D82A}">
                    <a16:rowId xmlns:a16="http://schemas.microsoft.com/office/drawing/2014/main" val="10011"/>
                  </a:ext>
                </a:extLst>
              </a:tr>
              <a:tr h="206618">
                <a:tc>
                  <a:txBody>
                    <a:bodyPr/>
                    <a:lstStyle/>
                    <a:p>
                      <a:pPr algn="ctr" fontAlgn="ctr"/>
                      <a:r>
                        <a:rPr lang="en-US" altLang="zh-CN" sz="1100" u="none" strike="noStrike" dirty="0">
                          <a:effectLst/>
                        </a:rPr>
                        <a:t>2</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7684" marR="7684" marT="7684" marB="0" anchor="ctr"/>
                </a:tc>
                <a:tc>
                  <a:txBody>
                    <a:bodyPr/>
                    <a:lstStyle/>
                    <a:p>
                      <a:pPr algn="ctr" fontAlgn="ctr"/>
                      <a:r>
                        <a:rPr lang="en-US" altLang="zh-CN" sz="1100" u="none" strike="noStrike" dirty="0">
                          <a:effectLst/>
                        </a:rPr>
                        <a:t>0</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7684" marR="7684" marT="7684" marB="0" anchor="ctr"/>
                </a:tc>
                <a:tc>
                  <a:txBody>
                    <a:bodyPr/>
                    <a:lstStyle/>
                    <a:p>
                      <a:pPr algn="ctr" fontAlgn="ctr"/>
                      <a:r>
                        <a:rPr lang="en-US" altLang="zh-CN" sz="1100" u="none" strike="noStrike" dirty="0">
                          <a:effectLst/>
                        </a:rPr>
                        <a:t>0</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7684" marR="7684" marT="7684" marB="0" anchor="ctr"/>
                </a:tc>
                <a:tc>
                  <a:txBody>
                    <a:bodyPr/>
                    <a:lstStyle/>
                    <a:p>
                      <a:pPr algn="ctr" fontAlgn="ctr"/>
                      <a:r>
                        <a:rPr lang="en-US" altLang="zh-CN" sz="1100" u="none" strike="noStrike" dirty="0">
                          <a:effectLst/>
                        </a:rPr>
                        <a:t>4</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7684" marR="7684" marT="7684" marB="0" anchor="ctr"/>
                </a:tc>
                <a:extLst>
                  <a:ext uri="{0D108BD9-81ED-4DB2-BD59-A6C34878D82A}">
                    <a16:rowId xmlns:a16="http://schemas.microsoft.com/office/drawing/2014/main" val="10012"/>
                  </a:ext>
                </a:extLst>
              </a:tr>
            </a:tbl>
          </a:graphicData>
        </a:graphic>
      </p:graphicFrame>
      <p:sp>
        <p:nvSpPr>
          <p:cNvPr id="35" name="TextBox 14"/>
          <p:cNvSpPr txBox="1"/>
          <p:nvPr/>
        </p:nvSpPr>
        <p:spPr>
          <a:xfrm>
            <a:off x="7324828" y="2943853"/>
            <a:ext cx="2877951" cy="1107996"/>
          </a:xfrm>
          <a:prstGeom prst="rect">
            <a:avLst/>
          </a:prstGeom>
          <a:noFill/>
        </p:spPr>
        <p:txBody>
          <a:bodyPr wrap="square" rtlCol="0">
            <a:spAutoFit/>
          </a:bodyPr>
          <a:lstStyle/>
          <a:p>
            <a:r>
              <a:rPr lang="en-US" altLang="zh-CN" sz="1600" dirty="0"/>
              <a:t>Vector(0 0 9) 's label is 2.0</a:t>
            </a:r>
          </a:p>
          <a:p>
            <a:endParaRPr lang="en-US" altLang="zh-CN" sz="1600" dirty="0"/>
          </a:p>
          <a:p>
            <a:r>
              <a:rPr lang="en-US" altLang="zh-CN" sz="1600" dirty="0"/>
              <a:t>Accuracy: 1.0</a:t>
            </a:r>
          </a:p>
          <a:p>
            <a:endParaRPr lang="zh-CN" altLang="en-US" dirty="0"/>
          </a:p>
        </p:txBody>
      </p:sp>
      <p:sp>
        <p:nvSpPr>
          <p:cNvPr id="36" name="TextBox 16"/>
          <p:cNvSpPr txBox="1"/>
          <p:nvPr/>
        </p:nvSpPr>
        <p:spPr>
          <a:xfrm>
            <a:off x="7342198" y="1690652"/>
            <a:ext cx="2793204" cy="369332"/>
          </a:xfrm>
          <a:prstGeom prst="rect">
            <a:avLst/>
          </a:prstGeom>
          <a:solidFill>
            <a:schemeClr val="bg1">
              <a:lumMod val="65000"/>
            </a:schemeClr>
          </a:solidFill>
        </p:spPr>
        <p:txBody>
          <a:bodyPr wrap="square" rtlCol="0">
            <a:spAutoFit/>
          </a:bodyPr>
          <a:lstStyle>
            <a:defPPr>
              <a:defRPr lang="zh-CN"/>
            </a:defPPr>
            <a:lvl1pPr>
              <a:defRPr sz="1200">
                <a:solidFill>
                  <a:schemeClr val="tx1">
                    <a:lumMod val="75000"/>
                    <a:lumOff val="25000"/>
                  </a:schemeClr>
                </a:solidFill>
              </a:defRPr>
            </a:lvl1pPr>
          </a:lstStyle>
          <a:p>
            <a:pPr algn="ctr"/>
            <a:r>
              <a:rPr lang="zh-CN" altLang="en-US" sz="1800" b="1" dirty="0">
                <a:solidFill>
                  <a:schemeClr val="bg1"/>
                </a:solidFill>
              </a:rPr>
              <a:t>    测 试 案 例</a:t>
            </a:r>
          </a:p>
        </p:txBody>
      </p:sp>
      <p:sp>
        <p:nvSpPr>
          <p:cNvPr id="39" name="TextBox 16"/>
          <p:cNvSpPr txBox="1"/>
          <p:nvPr/>
        </p:nvSpPr>
        <p:spPr>
          <a:xfrm>
            <a:off x="1249407" y="1703227"/>
            <a:ext cx="2793204" cy="369332"/>
          </a:xfrm>
          <a:prstGeom prst="rect">
            <a:avLst/>
          </a:prstGeom>
          <a:solidFill>
            <a:schemeClr val="accent6">
              <a:lumMod val="75000"/>
            </a:schemeClr>
          </a:solidFill>
        </p:spPr>
        <p:txBody>
          <a:bodyPr wrap="square" rtlCol="0">
            <a:spAutoFit/>
          </a:bodyPr>
          <a:lstStyle>
            <a:defPPr>
              <a:defRPr lang="zh-CN"/>
            </a:defPPr>
            <a:lvl1pPr>
              <a:defRPr sz="1200">
                <a:solidFill>
                  <a:schemeClr val="tx1">
                    <a:lumMod val="75000"/>
                    <a:lumOff val="25000"/>
                  </a:schemeClr>
                </a:solidFill>
              </a:defRPr>
            </a:lvl1pPr>
          </a:lstStyle>
          <a:p>
            <a:pPr algn="ctr"/>
            <a:r>
              <a:rPr lang="zh-CN" altLang="en-US" sz="1800" b="1" dirty="0">
                <a:solidFill>
                  <a:schemeClr val="bg1"/>
                </a:solidFill>
              </a:rPr>
              <a:t>输 入 数 据</a:t>
            </a:r>
          </a:p>
        </p:txBody>
      </p:sp>
      <p:sp>
        <p:nvSpPr>
          <p:cNvPr id="40" name="TextBox 25"/>
          <p:cNvSpPr txBox="1"/>
          <p:nvPr/>
        </p:nvSpPr>
        <p:spPr>
          <a:xfrm>
            <a:off x="5148527" y="3056997"/>
            <a:ext cx="1035919" cy="276999"/>
          </a:xfrm>
          <a:prstGeom prst="rect">
            <a:avLst/>
          </a:prstGeom>
          <a:solidFill>
            <a:schemeClr val="accent4">
              <a:lumMod val="60000"/>
              <a:lumOff val="40000"/>
            </a:schemeClr>
          </a:solidFill>
        </p:spPr>
        <p:txBody>
          <a:bodyPr wrap="square" rtlCol="0">
            <a:spAutoFit/>
          </a:bodyPr>
          <a:lstStyle/>
          <a:p>
            <a:r>
              <a:rPr lang="zh-CN" altLang="en-US" sz="1200" b="1" dirty="0">
                <a:solidFill>
                  <a:schemeClr val="bg1"/>
                </a:solidFill>
              </a:rPr>
              <a:t>  </a:t>
            </a:r>
            <a:r>
              <a:rPr lang="en-US" altLang="zh-CN" sz="1200" b="1" dirty="0">
                <a:solidFill>
                  <a:schemeClr val="bg1"/>
                </a:solidFill>
              </a:rPr>
              <a:t>Scale</a:t>
            </a:r>
            <a:r>
              <a:rPr lang="zh-CN" altLang="en-US" sz="1200" b="1" dirty="0">
                <a:solidFill>
                  <a:schemeClr val="bg1"/>
                </a:solidFill>
              </a:rPr>
              <a:t>代码</a:t>
            </a:r>
          </a:p>
        </p:txBody>
      </p:sp>
      <p:sp>
        <p:nvSpPr>
          <p:cNvPr id="41" name="右箭头 27"/>
          <p:cNvSpPr/>
          <p:nvPr/>
        </p:nvSpPr>
        <p:spPr>
          <a:xfrm>
            <a:off x="4840430" y="3503094"/>
            <a:ext cx="1761423" cy="347795"/>
          </a:xfrm>
          <a:prstGeom prst="rightArrow">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TextBox 14"/>
          <p:cNvSpPr txBox="1"/>
          <p:nvPr/>
        </p:nvSpPr>
        <p:spPr>
          <a:xfrm>
            <a:off x="4994086" y="3876078"/>
            <a:ext cx="1407828" cy="276999"/>
          </a:xfrm>
          <a:prstGeom prst="rect">
            <a:avLst/>
          </a:prstGeom>
          <a:noFill/>
        </p:spPr>
        <p:txBody>
          <a:bodyPr wrap="square" rtlCol="0">
            <a:spAutoFit/>
          </a:bodyPr>
          <a:lstStyle/>
          <a:p>
            <a:r>
              <a:rPr lang="zh-CN" altLang="zh-CN" sz="1200" dirty="0">
                <a:solidFill>
                  <a:schemeClr val="tx1">
                    <a:lumMod val="75000"/>
                    <a:lumOff val="25000"/>
                  </a:schemeClr>
                </a:solidFill>
              </a:rPr>
              <a:t>加载训练数据文件</a:t>
            </a:r>
            <a:endParaRPr lang="zh-CN" altLang="en-US" sz="1200" dirty="0">
              <a:solidFill>
                <a:schemeClr val="tx1">
                  <a:lumMod val="75000"/>
                  <a:lumOff val="25000"/>
                </a:schemeClr>
              </a:solidFill>
            </a:endParaRPr>
          </a:p>
        </p:txBody>
      </p:sp>
      <p:cxnSp>
        <p:nvCxnSpPr>
          <p:cNvPr id="43" name="直接箭头连接符 42"/>
          <p:cNvCxnSpPr/>
          <p:nvPr/>
        </p:nvCxnSpPr>
        <p:spPr>
          <a:xfrm>
            <a:off x="5642423" y="4162259"/>
            <a:ext cx="0" cy="340378"/>
          </a:xfrm>
          <a:prstGeom prst="straightConnector1">
            <a:avLst/>
          </a:prstGeom>
          <a:ln w="3175">
            <a:solidFill>
              <a:schemeClr val="tx1">
                <a:lumMod val="75000"/>
                <a:lumOff val="25000"/>
              </a:schemeClr>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44" name="TextBox 18"/>
          <p:cNvSpPr txBox="1"/>
          <p:nvPr/>
        </p:nvSpPr>
        <p:spPr>
          <a:xfrm>
            <a:off x="5682900" y="4168622"/>
            <a:ext cx="1159036" cy="276999"/>
          </a:xfrm>
          <a:prstGeom prst="rect">
            <a:avLst/>
          </a:prstGeom>
          <a:noFill/>
        </p:spPr>
        <p:txBody>
          <a:bodyPr wrap="square" rtlCol="0">
            <a:spAutoFit/>
          </a:bodyPr>
          <a:lstStyle/>
          <a:p>
            <a:r>
              <a:rPr lang="zh-CN" altLang="zh-CN" sz="1200" dirty="0">
                <a:solidFill>
                  <a:schemeClr val="tx1">
                    <a:lumMod val="75000"/>
                    <a:lumOff val="25000"/>
                  </a:schemeClr>
                </a:solidFill>
              </a:rPr>
              <a:t>解析每行数据</a:t>
            </a:r>
            <a:endParaRPr lang="zh-CN" altLang="en-US" sz="1200" dirty="0">
              <a:solidFill>
                <a:schemeClr val="tx1">
                  <a:lumMod val="75000"/>
                  <a:lumOff val="25000"/>
                </a:schemeClr>
              </a:solidFill>
            </a:endParaRPr>
          </a:p>
        </p:txBody>
      </p:sp>
      <p:sp>
        <p:nvSpPr>
          <p:cNvPr id="47" name="TextBox 28"/>
          <p:cNvSpPr txBox="1"/>
          <p:nvPr/>
        </p:nvSpPr>
        <p:spPr>
          <a:xfrm>
            <a:off x="5264152" y="5080950"/>
            <a:ext cx="812697" cy="276999"/>
          </a:xfrm>
          <a:prstGeom prst="rect">
            <a:avLst/>
          </a:prstGeom>
          <a:noFill/>
        </p:spPr>
        <p:txBody>
          <a:bodyPr wrap="square" rtlCol="0">
            <a:spAutoFit/>
          </a:bodyPr>
          <a:lstStyle/>
          <a:p>
            <a:r>
              <a:rPr lang="zh-CN" altLang="en-US" sz="1200" dirty="0">
                <a:solidFill>
                  <a:schemeClr val="tx1">
                    <a:lumMod val="75000"/>
                    <a:lumOff val="25000"/>
                  </a:schemeClr>
                </a:solidFill>
              </a:rPr>
              <a:t>预测分类</a:t>
            </a:r>
          </a:p>
        </p:txBody>
      </p:sp>
      <p:sp>
        <p:nvSpPr>
          <p:cNvPr id="51" name="TextBox 27"/>
          <p:cNvSpPr txBox="1"/>
          <p:nvPr/>
        </p:nvSpPr>
        <p:spPr>
          <a:xfrm>
            <a:off x="5256122" y="4502637"/>
            <a:ext cx="820728" cy="276999"/>
          </a:xfrm>
          <a:prstGeom prst="rect">
            <a:avLst/>
          </a:prstGeom>
          <a:noFill/>
        </p:spPr>
        <p:txBody>
          <a:bodyPr wrap="square" rtlCol="0">
            <a:spAutoFit/>
          </a:bodyPr>
          <a:lstStyle/>
          <a:p>
            <a:r>
              <a:rPr lang="zh-CN" altLang="en-US" sz="1200" dirty="0">
                <a:solidFill>
                  <a:schemeClr val="tx1">
                    <a:lumMod val="75000"/>
                    <a:lumOff val="25000"/>
                  </a:schemeClr>
                </a:solidFill>
              </a:rPr>
              <a:t>训练模型</a:t>
            </a:r>
          </a:p>
        </p:txBody>
      </p:sp>
      <p:cxnSp>
        <p:nvCxnSpPr>
          <p:cNvPr id="57" name="直接箭头连接符 56"/>
          <p:cNvCxnSpPr/>
          <p:nvPr/>
        </p:nvCxnSpPr>
        <p:spPr>
          <a:xfrm>
            <a:off x="5653249" y="4779636"/>
            <a:ext cx="0" cy="292793"/>
          </a:xfrm>
          <a:prstGeom prst="straightConnector1">
            <a:avLst/>
          </a:prstGeom>
          <a:ln w="3175">
            <a:solidFill>
              <a:schemeClr val="tx1">
                <a:lumMod val="75000"/>
                <a:lumOff val="25000"/>
              </a:schemeClr>
            </a:solidFill>
            <a:prstDash val="dash"/>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slow" p14:dur="2000" advTm="49802"/>
    </mc:Choice>
    <mc:Fallback xmlns="">
      <p:transition spd="slow" advTm="49802"/>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altLang="zh-CN" dirty="0"/>
              <a:t> 4 </a:t>
            </a:r>
            <a:r>
              <a:rPr lang="zh-CN" altLang="en-US" dirty="0"/>
              <a:t>大数据的处理方法</a:t>
            </a:r>
          </a:p>
        </p:txBody>
      </p:sp>
      <p:cxnSp>
        <p:nvCxnSpPr>
          <p:cNvPr id="9" name="直接箭头连接符 8"/>
          <p:cNvCxnSpPr/>
          <p:nvPr/>
        </p:nvCxnSpPr>
        <p:spPr>
          <a:xfrm>
            <a:off x="3749133" y="6496337"/>
            <a:ext cx="521053"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p:nvPr/>
        </p:nvCxnSpPr>
        <p:spPr>
          <a:xfrm>
            <a:off x="5939883" y="6496337"/>
            <a:ext cx="902053"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9" name="文本框 40"/>
          <p:cNvSpPr txBox="1"/>
          <p:nvPr/>
        </p:nvSpPr>
        <p:spPr>
          <a:xfrm>
            <a:off x="422171" y="1026151"/>
            <a:ext cx="1901190" cy="368300"/>
          </a:xfrm>
          <a:prstGeom prst="rect">
            <a:avLst/>
          </a:prstGeom>
          <a:noFill/>
        </p:spPr>
        <p:txBody>
          <a:bodyPr wrap="none" rtlCol="0">
            <a:spAutoFit/>
          </a:bodyPr>
          <a:lstStyle/>
          <a:p>
            <a:pPr marL="285750" indent="-285750">
              <a:buFont typeface="Wingdings" panose="05000000000000000000" charset="0"/>
              <a:buChar char="p"/>
            </a:pPr>
            <a:r>
              <a:rPr lang="en-US" altLang="zh-CN" b="1" dirty="0">
                <a:solidFill>
                  <a:schemeClr val="tx2"/>
                </a:solidFill>
              </a:rPr>
              <a:t>4.2.4 </a:t>
            </a:r>
            <a:r>
              <a:rPr lang="zh-CN" altLang="en-US" b="1" dirty="0">
                <a:solidFill>
                  <a:schemeClr val="tx2"/>
                </a:solidFill>
              </a:rPr>
              <a:t>协同过滤</a:t>
            </a:r>
          </a:p>
        </p:txBody>
      </p:sp>
      <p:sp>
        <p:nvSpPr>
          <p:cNvPr id="26" name="矩形 25"/>
          <p:cNvSpPr/>
          <p:nvPr/>
        </p:nvSpPr>
        <p:spPr>
          <a:xfrm>
            <a:off x="785179" y="1806760"/>
            <a:ext cx="7213834" cy="369332"/>
          </a:xfrm>
          <a:prstGeom prst="rect">
            <a:avLst/>
          </a:prstGeom>
        </p:spPr>
        <p:txBody>
          <a:bodyPr wrap="none">
            <a:spAutoFit/>
          </a:bodyPr>
          <a:lstStyle/>
          <a:p>
            <a:r>
              <a:rPr lang="en-US" altLang="zh-CN" dirty="0" err="1">
                <a:solidFill>
                  <a:schemeClr val="bg1"/>
                </a:solidFill>
              </a:rPr>
              <a:t>MLlib</a:t>
            </a:r>
            <a:r>
              <a:rPr lang="zh-CN" altLang="zh-CN" dirty="0">
                <a:solidFill>
                  <a:schemeClr val="bg1"/>
                </a:solidFill>
              </a:rPr>
              <a:t>中支持的是基于模型的协同过滤，即交替最小二乘（</a:t>
            </a:r>
            <a:r>
              <a:rPr lang="en-US" altLang="zh-CN" dirty="0">
                <a:solidFill>
                  <a:schemeClr val="bg1"/>
                </a:solidFill>
              </a:rPr>
              <a:t>ALS</a:t>
            </a:r>
            <a:r>
              <a:rPr lang="zh-CN" altLang="zh-CN" dirty="0">
                <a:solidFill>
                  <a:schemeClr val="bg1"/>
                </a:solidFill>
              </a:rPr>
              <a:t>）算法</a:t>
            </a:r>
            <a:endParaRPr lang="en-US" altLang="zh-CN" dirty="0">
              <a:solidFill>
                <a:schemeClr val="bg1"/>
              </a:solidFill>
            </a:endParaRPr>
          </a:p>
        </p:txBody>
      </p:sp>
      <p:sp>
        <p:nvSpPr>
          <p:cNvPr id="29" name="矩形 28"/>
          <p:cNvSpPr/>
          <p:nvPr/>
        </p:nvSpPr>
        <p:spPr>
          <a:xfrm>
            <a:off x="843095" y="1730664"/>
            <a:ext cx="8301982" cy="338554"/>
          </a:xfrm>
          <a:prstGeom prst="rect">
            <a:avLst/>
          </a:prstGeom>
          <a:noFill/>
        </p:spPr>
        <p:txBody>
          <a:bodyPr wrap="square">
            <a:spAutoFit/>
          </a:bodyPr>
          <a:lstStyle/>
          <a:p>
            <a:r>
              <a:rPr lang="zh-CN" altLang="zh-CN" sz="1600" dirty="0">
                <a:solidFill>
                  <a:schemeClr val="tx1">
                    <a:lumMod val="75000"/>
                    <a:lumOff val="25000"/>
                  </a:schemeClr>
                </a:solidFill>
              </a:rPr>
              <a:t>通过收集大量用户（协同）的喜好信息，以自动预测（过滤）用户感兴趣的商品</a:t>
            </a:r>
            <a:endParaRPr lang="zh-CN" altLang="en-US" sz="1600" dirty="0">
              <a:solidFill>
                <a:schemeClr val="tx1">
                  <a:lumMod val="75000"/>
                  <a:lumOff val="25000"/>
                </a:schemeClr>
              </a:solidFill>
            </a:endParaRPr>
          </a:p>
        </p:txBody>
      </p:sp>
      <p:sp>
        <p:nvSpPr>
          <p:cNvPr id="31" name="矩形 30"/>
          <p:cNvSpPr/>
          <p:nvPr/>
        </p:nvSpPr>
        <p:spPr>
          <a:xfrm>
            <a:off x="1168213" y="4443703"/>
            <a:ext cx="697627" cy="1015663"/>
          </a:xfrm>
          <a:prstGeom prst="rect">
            <a:avLst/>
          </a:prstGeom>
        </p:spPr>
        <p:txBody>
          <a:bodyPr wrap="none">
            <a:spAutoFit/>
          </a:bodyPr>
          <a:lstStyle/>
          <a:p>
            <a:r>
              <a:rPr lang="zh-CN" altLang="en-US" sz="2000" dirty="0">
                <a:solidFill>
                  <a:schemeClr val="bg1"/>
                </a:solidFill>
              </a:rPr>
              <a:t>协同</a:t>
            </a:r>
            <a:endParaRPr lang="en-US" altLang="zh-CN" sz="2000" dirty="0">
              <a:solidFill>
                <a:schemeClr val="bg1"/>
              </a:solidFill>
            </a:endParaRPr>
          </a:p>
          <a:p>
            <a:r>
              <a:rPr lang="zh-CN" altLang="en-US" sz="2000" dirty="0">
                <a:solidFill>
                  <a:schemeClr val="bg1"/>
                </a:solidFill>
              </a:rPr>
              <a:t>过滤</a:t>
            </a:r>
            <a:endParaRPr lang="en-US" altLang="zh-CN" sz="2000" dirty="0">
              <a:solidFill>
                <a:schemeClr val="bg1"/>
              </a:solidFill>
            </a:endParaRPr>
          </a:p>
          <a:p>
            <a:r>
              <a:rPr lang="zh-CN" altLang="en-US" sz="2000" dirty="0">
                <a:solidFill>
                  <a:schemeClr val="bg1"/>
                </a:solidFill>
              </a:rPr>
              <a:t>算法</a:t>
            </a:r>
          </a:p>
        </p:txBody>
      </p:sp>
      <p:sp>
        <p:nvSpPr>
          <p:cNvPr id="38" name="矩形 37"/>
          <p:cNvSpPr/>
          <p:nvPr/>
        </p:nvSpPr>
        <p:spPr>
          <a:xfrm>
            <a:off x="2903843" y="4264969"/>
            <a:ext cx="2723823" cy="369332"/>
          </a:xfrm>
          <a:prstGeom prst="rect">
            <a:avLst/>
          </a:prstGeom>
        </p:spPr>
        <p:txBody>
          <a:bodyPr wrap="none">
            <a:spAutoFit/>
          </a:bodyPr>
          <a:lstStyle/>
          <a:p>
            <a:r>
              <a:rPr lang="zh-CN" altLang="en-US" dirty="0">
                <a:solidFill>
                  <a:schemeClr val="bg1"/>
                </a:solidFill>
              </a:rPr>
              <a:t>基于物品的协同过滤算法</a:t>
            </a:r>
          </a:p>
        </p:txBody>
      </p:sp>
      <p:sp>
        <p:nvSpPr>
          <p:cNvPr id="45" name="矩形 44"/>
          <p:cNvSpPr/>
          <p:nvPr/>
        </p:nvSpPr>
        <p:spPr>
          <a:xfrm>
            <a:off x="2994421" y="5308617"/>
            <a:ext cx="2675732" cy="369332"/>
          </a:xfrm>
          <a:prstGeom prst="rect">
            <a:avLst/>
          </a:prstGeom>
        </p:spPr>
        <p:txBody>
          <a:bodyPr wrap="none">
            <a:spAutoFit/>
          </a:bodyPr>
          <a:lstStyle/>
          <a:p>
            <a:r>
              <a:rPr lang="zh-CN" altLang="zh-CN" dirty="0">
                <a:solidFill>
                  <a:schemeClr val="bg1"/>
                </a:solidFill>
              </a:rPr>
              <a:t>基于</a:t>
            </a:r>
            <a:r>
              <a:rPr lang="en-US" altLang="zh-CN" dirty="0">
                <a:solidFill>
                  <a:schemeClr val="bg1"/>
                </a:solidFill>
              </a:rPr>
              <a:t>ALS</a:t>
            </a:r>
            <a:r>
              <a:rPr lang="zh-CN" altLang="zh-CN" dirty="0">
                <a:solidFill>
                  <a:schemeClr val="bg1"/>
                </a:solidFill>
              </a:rPr>
              <a:t>的矩阵分解算法</a:t>
            </a:r>
            <a:endParaRPr lang="zh-CN" altLang="en-US" dirty="0">
              <a:solidFill>
                <a:schemeClr val="bg1"/>
              </a:solidFill>
            </a:endParaRPr>
          </a:p>
        </p:txBody>
      </p:sp>
      <p:sp>
        <p:nvSpPr>
          <p:cNvPr id="49" name="矩形 48"/>
          <p:cNvSpPr/>
          <p:nvPr/>
        </p:nvSpPr>
        <p:spPr>
          <a:xfrm>
            <a:off x="6438927" y="4264969"/>
            <a:ext cx="2262158" cy="369332"/>
          </a:xfrm>
          <a:prstGeom prst="rect">
            <a:avLst/>
          </a:prstGeom>
        </p:spPr>
        <p:txBody>
          <a:bodyPr wrap="none">
            <a:spAutoFit/>
          </a:bodyPr>
          <a:lstStyle/>
          <a:p>
            <a:r>
              <a:rPr lang="zh-CN" altLang="en-US" dirty="0">
                <a:solidFill>
                  <a:schemeClr val="bg1"/>
                </a:solidFill>
              </a:rPr>
              <a:t>计算物品相似性矩阵</a:t>
            </a:r>
          </a:p>
        </p:txBody>
      </p:sp>
      <p:sp>
        <p:nvSpPr>
          <p:cNvPr id="52" name="矩形 51"/>
          <p:cNvSpPr/>
          <p:nvPr/>
        </p:nvSpPr>
        <p:spPr>
          <a:xfrm>
            <a:off x="6438927" y="5308617"/>
            <a:ext cx="2492990" cy="369332"/>
          </a:xfrm>
          <a:prstGeom prst="rect">
            <a:avLst/>
          </a:prstGeom>
        </p:spPr>
        <p:txBody>
          <a:bodyPr wrap="none">
            <a:spAutoFit/>
          </a:bodyPr>
          <a:lstStyle/>
          <a:p>
            <a:r>
              <a:rPr lang="zh-CN" altLang="zh-CN" dirty="0">
                <a:solidFill>
                  <a:schemeClr val="bg1"/>
                </a:solidFill>
              </a:rPr>
              <a:t>通过矩阵</a:t>
            </a:r>
            <a:r>
              <a:rPr lang="zh-CN" altLang="en-US" dirty="0">
                <a:solidFill>
                  <a:schemeClr val="bg1"/>
                </a:solidFill>
              </a:rPr>
              <a:t>分解</a:t>
            </a:r>
            <a:r>
              <a:rPr lang="zh-CN" altLang="zh-CN" dirty="0">
                <a:solidFill>
                  <a:schemeClr val="bg1"/>
                </a:solidFill>
              </a:rPr>
              <a:t>进行预测</a:t>
            </a:r>
            <a:endParaRPr lang="zh-CN" altLang="en-US" dirty="0">
              <a:solidFill>
                <a:schemeClr val="bg1"/>
              </a:solidFill>
            </a:endParaRPr>
          </a:p>
        </p:txBody>
      </p:sp>
      <p:graphicFrame>
        <p:nvGraphicFramePr>
          <p:cNvPr id="4" name="图示 3"/>
          <p:cNvGraphicFramePr/>
          <p:nvPr/>
        </p:nvGraphicFramePr>
        <p:xfrm>
          <a:off x="1961162" y="2270553"/>
          <a:ext cx="7183915" cy="337010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3" name="TextBox 16"/>
          <p:cNvSpPr txBox="1"/>
          <p:nvPr/>
        </p:nvSpPr>
        <p:spPr>
          <a:xfrm>
            <a:off x="5939883" y="5793148"/>
            <a:ext cx="2675728" cy="369332"/>
          </a:xfrm>
          <a:prstGeom prst="rect">
            <a:avLst/>
          </a:prstGeom>
          <a:solidFill>
            <a:schemeClr val="accent1">
              <a:lumMod val="60000"/>
              <a:lumOff val="40000"/>
            </a:schemeClr>
          </a:solidFill>
        </p:spPr>
        <p:txBody>
          <a:bodyPr wrap="square" rtlCol="0">
            <a:spAutoFit/>
          </a:bodyPr>
          <a:lstStyle>
            <a:defPPr>
              <a:defRPr lang="zh-CN"/>
            </a:defPPr>
            <a:lvl1pPr>
              <a:defRPr sz="1200">
                <a:solidFill>
                  <a:schemeClr val="tx1">
                    <a:lumMod val="75000"/>
                    <a:lumOff val="25000"/>
                  </a:schemeClr>
                </a:solidFill>
              </a:defRPr>
            </a:lvl1pPr>
          </a:lstStyle>
          <a:p>
            <a:pPr algn="ctr"/>
            <a:r>
              <a:rPr lang="zh-CN" altLang="en-US" sz="1800" b="1" dirty="0">
                <a:solidFill>
                  <a:schemeClr val="bg1"/>
                </a:solidFill>
              </a:rPr>
              <a:t>    通过矩阵分解预测</a:t>
            </a:r>
          </a:p>
        </p:txBody>
      </p:sp>
      <p:sp>
        <p:nvSpPr>
          <p:cNvPr id="54" name="TextBox 16"/>
          <p:cNvSpPr txBox="1"/>
          <p:nvPr/>
        </p:nvSpPr>
        <p:spPr>
          <a:xfrm>
            <a:off x="2510163" y="5795339"/>
            <a:ext cx="2675728" cy="369332"/>
          </a:xfrm>
          <a:prstGeom prst="rect">
            <a:avLst/>
          </a:prstGeom>
          <a:solidFill>
            <a:schemeClr val="accent4">
              <a:lumMod val="60000"/>
              <a:lumOff val="40000"/>
            </a:schemeClr>
          </a:solidFill>
        </p:spPr>
        <p:txBody>
          <a:bodyPr wrap="square" rtlCol="0">
            <a:spAutoFit/>
          </a:bodyPr>
          <a:lstStyle>
            <a:defPPr>
              <a:defRPr lang="zh-CN"/>
            </a:defPPr>
            <a:lvl1pPr>
              <a:defRPr sz="1200">
                <a:solidFill>
                  <a:schemeClr val="tx1">
                    <a:lumMod val="75000"/>
                    <a:lumOff val="25000"/>
                  </a:schemeClr>
                </a:solidFill>
              </a:defRPr>
            </a:lvl1pPr>
          </a:lstStyle>
          <a:p>
            <a:pPr algn="ctr"/>
            <a:r>
              <a:rPr lang="zh-CN" altLang="en-US" sz="1800" b="1" dirty="0">
                <a:solidFill>
                  <a:schemeClr val="bg1"/>
                </a:solidFill>
              </a:rPr>
              <a:t>计算物品相似性矩阵</a:t>
            </a:r>
          </a:p>
        </p:txBody>
      </p:sp>
    </p:spTree>
  </p:cSld>
  <p:clrMapOvr>
    <a:masterClrMapping/>
  </p:clrMapOvr>
  <mc:AlternateContent xmlns:mc="http://schemas.openxmlformats.org/markup-compatibility/2006" xmlns:p14="http://schemas.microsoft.com/office/powerpoint/2010/main">
    <mc:Choice Requires="p14">
      <p:transition spd="slow" p14:dur="2000" advTm="49802"/>
    </mc:Choice>
    <mc:Fallback xmlns="">
      <p:transition spd="slow" advTm="49802"/>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altLang="zh-CN" dirty="0"/>
              <a:t> 4 </a:t>
            </a:r>
            <a:r>
              <a:rPr lang="zh-CN" altLang="en-US" dirty="0"/>
              <a:t>大数据的处理方法</a:t>
            </a:r>
          </a:p>
        </p:txBody>
      </p:sp>
      <p:sp>
        <p:nvSpPr>
          <p:cNvPr id="4" name="TextBox 10"/>
          <p:cNvSpPr txBox="1"/>
          <p:nvPr/>
        </p:nvSpPr>
        <p:spPr>
          <a:xfrm>
            <a:off x="1183952" y="1541382"/>
            <a:ext cx="3581400" cy="5001369"/>
          </a:xfrm>
          <a:prstGeom prst="rect">
            <a:avLst/>
          </a:prstGeom>
          <a:noFill/>
        </p:spPr>
        <p:txBody>
          <a:bodyPr wrap="square" rtlCol="0">
            <a:spAutoFit/>
          </a:bodyPr>
          <a:lstStyle/>
          <a:p>
            <a:r>
              <a:rPr lang="en-US" altLang="zh-CN" sz="1100" dirty="0"/>
              <a:t>public class ItemCFDemo extends Configured implements Tool{</a:t>
            </a:r>
            <a:endParaRPr lang="zh-CN" altLang="zh-CN" sz="1100" dirty="0"/>
          </a:p>
          <a:p>
            <a:r>
              <a:rPr lang="en-US" altLang="zh-CN" sz="1100" dirty="0"/>
              <a:t>   public static void main(String[] args) throws Exception{</a:t>
            </a:r>
            <a:endParaRPr lang="zh-CN" altLang="zh-CN" sz="1100" dirty="0"/>
          </a:p>
          <a:p>
            <a:r>
              <a:rPr lang="en-US" altLang="zh-CN" sz="1100" dirty="0"/>
              <a:t>      ToolRunner.run(new Configuration(), new ItemCFDemo(), args);  </a:t>
            </a:r>
            <a:endParaRPr lang="zh-CN" altLang="zh-CN" sz="1100" dirty="0"/>
          </a:p>
          <a:p>
            <a:r>
              <a:rPr lang="en-US" altLang="zh-CN" sz="1100" dirty="0"/>
              <a:t>  }</a:t>
            </a:r>
            <a:endParaRPr lang="zh-CN" altLang="zh-CN" sz="1100" dirty="0"/>
          </a:p>
          <a:p>
            <a:r>
              <a:rPr lang="en-US" altLang="zh-CN" sz="1100" dirty="0"/>
              <a:t>   @Override</a:t>
            </a:r>
            <a:endParaRPr lang="zh-CN" altLang="zh-CN" sz="1100" dirty="0"/>
          </a:p>
          <a:p>
            <a:r>
              <a:rPr lang="en-US" altLang="zh-CN" sz="1100" dirty="0"/>
              <a:t>  public int run(String[] args) throws Exception {</a:t>
            </a:r>
            <a:endParaRPr lang="zh-CN" altLang="zh-CN" sz="1100" dirty="0"/>
          </a:p>
          <a:p>
            <a:r>
              <a:rPr lang="en-US" altLang="zh-CN" sz="1100" dirty="0"/>
              <a:t>    Configuration conf = getConf();</a:t>
            </a:r>
            <a:endParaRPr lang="zh-CN" altLang="zh-CN" sz="1100" dirty="0"/>
          </a:p>
          <a:p>
            <a:r>
              <a:rPr lang="en-US" altLang="zh-CN" sz="1100" dirty="0"/>
              <a:t>    try {</a:t>
            </a:r>
            <a:endParaRPr lang="zh-CN" altLang="zh-CN" sz="1100" dirty="0"/>
          </a:p>
          <a:p>
            <a:r>
              <a:rPr lang="en-US" altLang="zh-CN" sz="1100" dirty="0"/>
              <a:t>      FileSystem fs = FileSystem.get(conf);</a:t>
            </a:r>
            <a:endParaRPr lang="zh-CN" altLang="zh-CN" sz="1100" dirty="0"/>
          </a:p>
          <a:p>
            <a:r>
              <a:rPr lang="en-US" altLang="zh-CN" sz="1100" dirty="0"/>
              <a:t>         String dir="/itemcfdemo";</a:t>
            </a:r>
            <a:endParaRPr lang="zh-CN" altLang="zh-CN" sz="1100" dirty="0"/>
          </a:p>
          <a:p>
            <a:r>
              <a:rPr lang="en-US" altLang="zh-CN" sz="1100" dirty="0"/>
              <a:t>      if (!fs.exists(new Path(dir))) {</a:t>
            </a:r>
            <a:endParaRPr lang="zh-CN" altLang="zh-CN" sz="1100" dirty="0"/>
          </a:p>
          <a:p>
            <a:r>
              <a:rPr lang="en-US" altLang="zh-CN" sz="1100" dirty="0"/>
              <a:t>        System.err.println("Please make director /itemcfdemo");</a:t>
            </a:r>
            <a:endParaRPr lang="zh-CN" altLang="zh-CN" sz="1100" dirty="0"/>
          </a:p>
          <a:p>
            <a:r>
              <a:rPr lang="en-US" altLang="zh-CN" sz="1100" dirty="0"/>
              <a:t>        return 2;</a:t>
            </a:r>
            <a:endParaRPr lang="zh-CN" altLang="zh-CN" sz="1100" dirty="0"/>
          </a:p>
          <a:p>
            <a:r>
              <a:rPr lang="en-US" altLang="zh-CN" sz="1100" dirty="0"/>
              <a:t>      }</a:t>
            </a:r>
            <a:endParaRPr lang="zh-CN" altLang="zh-CN" sz="1100" dirty="0"/>
          </a:p>
          <a:p>
            <a:r>
              <a:rPr lang="en-US" altLang="zh-CN" sz="1100" dirty="0"/>
              <a:t>String input=dir+"/input";</a:t>
            </a:r>
            <a:endParaRPr lang="zh-CN" altLang="zh-CN" sz="1100" dirty="0"/>
          </a:p>
          <a:p>
            <a:r>
              <a:rPr lang="en-US" altLang="zh-CN" sz="1100" dirty="0"/>
              <a:t>      if (!fs.exists(new Path(input))) {</a:t>
            </a:r>
            <a:endParaRPr lang="zh-CN" altLang="zh-CN" sz="1100" dirty="0"/>
          </a:p>
          <a:p>
            <a:r>
              <a:rPr lang="en-US" altLang="zh-CN" sz="1100" dirty="0"/>
              <a:t>        System.err.println("Please make director /itemcfdemo/input");</a:t>
            </a:r>
            <a:endParaRPr lang="zh-CN" altLang="zh-CN" sz="1100" dirty="0"/>
          </a:p>
          <a:p>
            <a:r>
              <a:rPr lang="en-US" altLang="zh-CN" sz="1100" dirty="0"/>
              <a:t>        return 2;</a:t>
            </a:r>
            <a:endParaRPr lang="zh-CN" altLang="zh-CN" sz="1100" dirty="0"/>
          </a:p>
          <a:p>
            <a:r>
              <a:rPr lang="en-US" altLang="zh-CN" sz="1100" dirty="0"/>
              <a:t>      }</a:t>
            </a:r>
          </a:p>
          <a:p>
            <a:r>
              <a:rPr lang="en-US" altLang="zh-CN" sz="1100" dirty="0"/>
              <a:t>String output=dir+"/output";</a:t>
            </a:r>
            <a:endParaRPr lang="zh-CN" altLang="zh-CN" sz="1100" dirty="0"/>
          </a:p>
          <a:p>
            <a:r>
              <a:rPr lang="en-US" altLang="zh-CN" sz="1100" dirty="0"/>
              <a:t>        Path p = new Path(output);</a:t>
            </a:r>
            <a:endParaRPr lang="zh-CN" altLang="zh-CN" sz="1100" dirty="0"/>
          </a:p>
          <a:p>
            <a:r>
              <a:rPr lang="en-US" altLang="zh-CN" sz="1100" dirty="0"/>
              <a:t> if (fs.exists(p)) {</a:t>
            </a:r>
            <a:endParaRPr lang="zh-CN" altLang="zh-CN" sz="1100" dirty="0"/>
          </a:p>
          <a:p>
            <a:r>
              <a:rPr lang="en-US" altLang="zh-CN" sz="1100" dirty="0"/>
              <a:t>            fs.delete(p, true);</a:t>
            </a:r>
            <a:endParaRPr lang="zh-CN" altLang="zh-CN" sz="1100" dirty="0"/>
          </a:p>
          <a:p>
            <a:r>
              <a:rPr lang="en-US" altLang="zh-CN" sz="1100" dirty="0"/>
              <a:t>      }</a:t>
            </a:r>
            <a:endParaRPr lang="zh-CN" altLang="en-US" sz="1100" dirty="0"/>
          </a:p>
        </p:txBody>
      </p:sp>
      <p:sp>
        <p:nvSpPr>
          <p:cNvPr id="5" name="TextBox 11"/>
          <p:cNvSpPr txBox="1"/>
          <p:nvPr/>
        </p:nvSpPr>
        <p:spPr>
          <a:xfrm>
            <a:off x="6963320" y="1541382"/>
            <a:ext cx="3245195" cy="4693593"/>
          </a:xfrm>
          <a:prstGeom prst="rect">
            <a:avLst/>
          </a:prstGeom>
          <a:noFill/>
        </p:spPr>
        <p:txBody>
          <a:bodyPr wrap="square" rtlCol="0">
            <a:spAutoFit/>
          </a:bodyPr>
          <a:lstStyle/>
          <a:p>
            <a:r>
              <a:rPr lang="en-US" altLang="zh-CN" sz="1100" dirty="0"/>
              <a:t>String temp=dir+"/temp";</a:t>
            </a:r>
            <a:endParaRPr lang="zh-CN" altLang="zh-CN" sz="1100" dirty="0"/>
          </a:p>
          <a:p>
            <a:r>
              <a:rPr lang="en-US" altLang="zh-CN" sz="1100" dirty="0"/>
              <a:t>        Path p2 = new Path(temp);</a:t>
            </a:r>
            <a:endParaRPr lang="zh-CN" altLang="zh-CN" sz="1100" dirty="0"/>
          </a:p>
          <a:p>
            <a:r>
              <a:rPr lang="en-US" altLang="zh-CN" sz="1100" dirty="0"/>
              <a:t>      if (fs.exists(p2)) {</a:t>
            </a:r>
            <a:endParaRPr lang="zh-CN" altLang="zh-CN" sz="1100" dirty="0"/>
          </a:p>
          <a:p>
            <a:r>
              <a:rPr lang="en-US" altLang="zh-CN" sz="1100" dirty="0"/>
              <a:t>            fs.delete(p2, true);</a:t>
            </a:r>
            <a:endParaRPr lang="zh-CN" altLang="zh-CN" sz="1100" dirty="0"/>
          </a:p>
          <a:p>
            <a:r>
              <a:rPr lang="en-US" altLang="zh-CN" sz="1100" dirty="0"/>
              <a:t>      }</a:t>
            </a:r>
            <a:endParaRPr lang="zh-CN" altLang="zh-CN" sz="1100" dirty="0"/>
          </a:p>
          <a:p>
            <a:r>
              <a:rPr lang="en-US" altLang="zh-CN" sz="1100" dirty="0"/>
              <a:t>      </a:t>
            </a:r>
            <a:endParaRPr lang="zh-CN" altLang="zh-CN" sz="1100" dirty="0"/>
          </a:p>
          <a:p>
            <a:r>
              <a:rPr lang="en-US" altLang="zh-CN" sz="1100" dirty="0"/>
              <a:t>      RecommenderJob recommenderJob = new RecommenderJob();</a:t>
            </a:r>
            <a:endParaRPr lang="zh-CN" altLang="zh-CN" sz="1100" dirty="0"/>
          </a:p>
          <a:p>
            <a:r>
              <a:rPr lang="en-US" altLang="zh-CN" sz="1100" dirty="0"/>
              <a:t>      recommenderJob.setConf(conf); </a:t>
            </a:r>
            <a:endParaRPr lang="zh-CN" altLang="zh-CN" sz="1100" dirty="0"/>
          </a:p>
          <a:p>
            <a:r>
              <a:rPr lang="en-US" altLang="zh-CN" sz="1100" dirty="0"/>
              <a:t>      recommenderJob.run(new String[]{"--input",input,</a:t>
            </a:r>
            <a:endParaRPr lang="zh-CN" altLang="zh-CN" sz="1100" dirty="0"/>
          </a:p>
          <a:p>
            <a:r>
              <a:rPr lang="en-US" altLang="zh-CN" sz="1100" dirty="0"/>
              <a:t>                                  "--output",output,</a:t>
            </a:r>
            <a:endParaRPr lang="zh-CN" altLang="zh-CN" sz="1100" dirty="0"/>
          </a:p>
          <a:p>
            <a:r>
              <a:rPr lang="en-US" altLang="zh-CN" sz="1100" dirty="0"/>
              <a:t>                                  "--tempDir",temp,</a:t>
            </a:r>
            <a:endParaRPr lang="zh-CN" altLang="zh-CN" sz="1100" dirty="0"/>
          </a:p>
          <a:p>
            <a:r>
              <a:rPr lang="en-US" altLang="zh-CN" sz="1100" dirty="0"/>
              <a:t>                                  "--similarityClassname", TanimotoCoefficientSimilarity.class.getName(), </a:t>
            </a:r>
            <a:endParaRPr lang="zh-CN" altLang="zh-CN" sz="1100" dirty="0"/>
          </a:p>
          <a:p>
            <a:r>
              <a:rPr lang="en-US" altLang="zh-CN" sz="1100" dirty="0"/>
              <a:t>                                  "--numRecommendations", "4"});</a:t>
            </a:r>
            <a:endParaRPr lang="zh-CN" altLang="zh-CN" sz="1100" dirty="0"/>
          </a:p>
          <a:p>
            <a:r>
              <a:rPr lang="en-US" altLang="zh-CN" sz="1100" dirty="0"/>
              <a:t>    </a:t>
            </a:r>
            <a:endParaRPr lang="zh-CN" altLang="zh-CN" sz="1100" dirty="0"/>
          </a:p>
          <a:p>
            <a:r>
              <a:rPr lang="en-US" altLang="zh-CN" sz="1100" dirty="0"/>
              <a:t>    } catch (Exception e) {</a:t>
            </a:r>
            <a:endParaRPr lang="zh-CN" altLang="zh-CN" sz="1100" dirty="0"/>
          </a:p>
          <a:p>
            <a:r>
              <a:rPr lang="en-US" altLang="zh-CN" sz="1100" dirty="0"/>
              <a:t>      e.printStackTrace();</a:t>
            </a:r>
            <a:endParaRPr lang="zh-CN" altLang="zh-CN" sz="1100" dirty="0"/>
          </a:p>
          <a:p>
            <a:r>
              <a:rPr lang="en-US" altLang="zh-CN" sz="1100" dirty="0"/>
              <a:t>    }</a:t>
            </a:r>
            <a:endParaRPr lang="zh-CN" altLang="zh-CN" sz="1100" dirty="0"/>
          </a:p>
          <a:p>
            <a:r>
              <a:rPr lang="en-US" altLang="zh-CN" sz="1100" dirty="0"/>
              <a:t>    return 0;</a:t>
            </a:r>
            <a:endParaRPr lang="zh-CN" altLang="zh-CN" sz="1100" dirty="0"/>
          </a:p>
          <a:p>
            <a:r>
              <a:rPr lang="en-US" altLang="zh-CN" sz="1100" dirty="0"/>
              <a:t>  }</a:t>
            </a:r>
            <a:endParaRPr lang="zh-CN" altLang="zh-CN" sz="1100" dirty="0"/>
          </a:p>
          <a:p>
            <a:r>
              <a:rPr lang="en-US" altLang="zh-CN" sz="1100" dirty="0"/>
              <a:t>}</a:t>
            </a:r>
            <a:endParaRPr lang="zh-CN" altLang="zh-CN" sz="1100" dirty="0"/>
          </a:p>
          <a:p>
            <a:endParaRPr lang="zh-CN" altLang="en-US" sz="2400" dirty="0"/>
          </a:p>
        </p:txBody>
      </p:sp>
      <p:sp>
        <p:nvSpPr>
          <p:cNvPr id="6" name="文本框 6"/>
          <p:cNvSpPr txBox="1"/>
          <p:nvPr/>
        </p:nvSpPr>
        <p:spPr>
          <a:xfrm>
            <a:off x="501828" y="1013549"/>
            <a:ext cx="3516630" cy="337185"/>
          </a:xfrm>
          <a:prstGeom prst="rect">
            <a:avLst/>
          </a:prstGeom>
          <a:noFill/>
        </p:spPr>
        <p:txBody>
          <a:bodyPr wrap="none" rtlCol="0">
            <a:spAutoFit/>
          </a:bodyPr>
          <a:lstStyle/>
          <a:p>
            <a:pPr marL="285750" indent="-285750">
              <a:buFont typeface="Wingdings" panose="05000000000000000000" pitchFamily="2" charset="2"/>
              <a:buChar char="u"/>
            </a:pPr>
            <a:r>
              <a:rPr lang="zh-CN" altLang="en-US" sz="1600" b="1" dirty="0"/>
              <a:t>基于物品的协同过滤算法实现代码</a:t>
            </a:r>
          </a:p>
        </p:txBody>
      </p:sp>
    </p:spTree>
  </p:cSld>
  <p:clrMapOvr>
    <a:masterClrMapping/>
  </p:clrMapOvr>
  <mc:AlternateContent xmlns:mc="http://schemas.openxmlformats.org/markup-compatibility/2006" xmlns:p14="http://schemas.microsoft.com/office/powerpoint/2010/main">
    <mc:Choice Requires="p14">
      <p:transition spd="slow" p14:dur="2000" advTm="49802"/>
    </mc:Choice>
    <mc:Fallback xmlns="">
      <p:transition spd="slow" advTm="49802"/>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altLang="zh-CN" dirty="0"/>
              <a:t> 4 </a:t>
            </a:r>
            <a:r>
              <a:rPr lang="zh-CN" altLang="en-US" dirty="0"/>
              <a:t>大数据的处理方法</a:t>
            </a:r>
          </a:p>
        </p:txBody>
      </p:sp>
      <p:graphicFrame>
        <p:nvGraphicFramePr>
          <p:cNvPr id="3" name="表格 2"/>
          <p:cNvGraphicFramePr>
            <a:graphicFrameLocks noGrp="1"/>
          </p:cNvGraphicFramePr>
          <p:nvPr/>
        </p:nvGraphicFramePr>
        <p:xfrm>
          <a:off x="1101404" y="2143278"/>
          <a:ext cx="5119688" cy="1207867"/>
        </p:xfrm>
        <a:graphic>
          <a:graphicData uri="http://schemas.openxmlformats.org/drawingml/2006/table">
            <a:tbl>
              <a:tblPr firstRow="1" firstCol="1" bandRow="1">
                <a:tableStyleId>{21E4AEA4-8DFA-4A89-87EB-49C32662AFE0}</a:tableStyleId>
              </a:tblPr>
              <a:tblGrid>
                <a:gridCol w="1073526">
                  <a:extLst>
                    <a:ext uri="{9D8B030D-6E8A-4147-A177-3AD203B41FA5}">
                      <a16:colId xmlns:a16="http://schemas.microsoft.com/office/drawing/2014/main" val="20000"/>
                    </a:ext>
                  </a:extLst>
                </a:gridCol>
                <a:gridCol w="1347842">
                  <a:extLst>
                    <a:ext uri="{9D8B030D-6E8A-4147-A177-3AD203B41FA5}">
                      <a16:colId xmlns:a16="http://schemas.microsoft.com/office/drawing/2014/main" val="20001"/>
                    </a:ext>
                  </a:extLst>
                </a:gridCol>
                <a:gridCol w="1349160">
                  <a:extLst>
                    <a:ext uri="{9D8B030D-6E8A-4147-A177-3AD203B41FA5}">
                      <a16:colId xmlns:a16="http://schemas.microsoft.com/office/drawing/2014/main" val="20002"/>
                    </a:ext>
                  </a:extLst>
                </a:gridCol>
                <a:gridCol w="1349160">
                  <a:extLst>
                    <a:ext uri="{9D8B030D-6E8A-4147-A177-3AD203B41FA5}">
                      <a16:colId xmlns:a16="http://schemas.microsoft.com/office/drawing/2014/main" val="20003"/>
                    </a:ext>
                  </a:extLst>
                </a:gridCol>
              </a:tblGrid>
              <a:tr h="268923">
                <a:tc>
                  <a:txBody>
                    <a:bodyPr/>
                    <a:lstStyle/>
                    <a:p>
                      <a:pPr indent="266700" algn="ctr">
                        <a:lnSpc>
                          <a:spcPts val="1200"/>
                        </a:lnSpc>
                        <a:spcAft>
                          <a:spcPts val="100"/>
                        </a:spcAft>
                        <a:tabLst>
                          <a:tab pos="2628265" algn="ctr"/>
                          <a:tab pos="5292725" algn="r"/>
                        </a:tabLst>
                      </a:pPr>
                      <a:r>
                        <a:rPr lang="en-US" sz="750" kern="100" dirty="0">
                          <a:effectLst/>
                        </a:rPr>
                        <a:t> </a:t>
                      </a:r>
                      <a:endParaRPr lang="zh-CN" sz="750" kern="100" dirty="0">
                        <a:solidFill>
                          <a:srgbClr val="000000"/>
                        </a:solidFill>
                        <a:effectLst/>
                        <a:latin typeface="Times New Roman" panose="02020603050405020304"/>
                        <a:ea typeface="宋体" panose="02010600030101010101" pitchFamily="2" charset="-122"/>
                      </a:endParaRPr>
                    </a:p>
                  </a:txBody>
                  <a:tcPr marL="68580" marR="68580" marT="0" marB="0"/>
                </a:tc>
                <a:tc>
                  <a:txBody>
                    <a:bodyPr/>
                    <a:lstStyle/>
                    <a:p>
                      <a:pPr indent="266700" algn="ctr">
                        <a:lnSpc>
                          <a:spcPts val="1200"/>
                        </a:lnSpc>
                        <a:spcAft>
                          <a:spcPts val="100"/>
                        </a:spcAft>
                        <a:tabLst>
                          <a:tab pos="2628265" algn="ctr"/>
                          <a:tab pos="5292725" algn="r"/>
                        </a:tabLst>
                      </a:pPr>
                      <a:r>
                        <a:rPr lang="zh-CN" sz="750" kern="100" dirty="0">
                          <a:effectLst/>
                        </a:rPr>
                        <a:t>特征维度</a:t>
                      </a:r>
                      <a:r>
                        <a:rPr lang="en-US" sz="750" kern="100" dirty="0">
                          <a:effectLst/>
                        </a:rPr>
                        <a:t>1</a:t>
                      </a:r>
                      <a:endParaRPr lang="zh-CN" sz="750" kern="100" dirty="0">
                        <a:solidFill>
                          <a:srgbClr val="000000"/>
                        </a:solidFill>
                        <a:effectLst/>
                        <a:latin typeface="Times New Roman" panose="02020603050405020304"/>
                        <a:ea typeface="宋体" panose="02010600030101010101" pitchFamily="2" charset="-122"/>
                      </a:endParaRPr>
                    </a:p>
                  </a:txBody>
                  <a:tcPr marL="68580" marR="68580" marT="0" marB="0" anchor="ctr"/>
                </a:tc>
                <a:tc>
                  <a:txBody>
                    <a:bodyPr/>
                    <a:lstStyle/>
                    <a:p>
                      <a:pPr indent="266700" algn="ctr">
                        <a:lnSpc>
                          <a:spcPts val="1200"/>
                        </a:lnSpc>
                        <a:spcAft>
                          <a:spcPts val="100"/>
                        </a:spcAft>
                        <a:tabLst>
                          <a:tab pos="2628265" algn="ctr"/>
                          <a:tab pos="5292725" algn="r"/>
                        </a:tabLst>
                      </a:pPr>
                      <a:r>
                        <a:rPr lang="zh-CN" sz="750" kern="100" dirty="0">
                          <a:effectLst/>
                        </a:rPr>
                        <a:t>特征维度</a:t>
                      </a:r>
                      <a:r>
                        <a:rPr lang="en-US" sz="750" kern="100" dirty="0">
                          <a:effectLst/>
                        </a:rPr>
                        <a:t>2</a:t>
                      </a:r>
                      <a:endParaRPr lang="zh-CN" sz="750" kern="100" dirty="0">
                        <a:solidFill>
                          <a:srgbClr val="000000"/>
                        </a:solidFill>
                        <a:effectLst/>
                        <a:latin typeface="Times New Roman" panose="02020603050405020304"/>
                        <a:ea typeface="宋体" panose="02010600030101010101" pitchFamily="2" charset="-122"/>
                      </a:endParaRPr>
                    </a:p>
                  </a:txBody>
                  <a:tcPr marL="68580" marR="68580" marT="0" marB="0" anchor="ctr"/>
                </a:tc>
                <a:tc>
                  <a:txBody>
                    <a:bodyPr/>
                    <a:lstStyle/>
                    <a:p>
                      <a:pPr indent="266700" algn="ctr">
                        <a:lnSpc>
                          <a:spcPts val="1200"/>
                        </a:lnSpc>
                        <a:spcAft>
                          <a:spcPts val="100"/>
                        </a:spcAft>
                        <a:tabLst>
                          <a:tab pos="2628265" algn="ctr"/>
                          <a:tab pos="5292725" algn="r"/>
                        </a:tabLst>
                      </a:pPr>
                      <a:r>
                        <a:rPr lang="zh-CN" sz="750" kern="100" dirty="0">
                          <a:effectLst/>
                        </a:rPr>
                        <a:t>特征维度</a:t>
                      </a:r>
                      <a:r>
                        <a:rPr lang="en-US" sz="750" kern="100" dirty="0">
                          <a:effectLst/>
                        </a:rPr>
                        <a:t>3</a:t>
                      </a:r>
                      <a:endParaRPr lang="zh-CN" sz="750" kern="100" dirty="0">
                        <a:solidFill>
                          <a:srgbClr val="000000"/>
                        </a:solidFill>
                        <a:effectLst/>
                        <a:latin typeface="Times New Roman" panose="02020603050405020304"/>
                        <a:ea typeface="宋体" panose="02010600030101010101" pitchFamily="2" charset="-122"/>
                      </a:endParaRPr>
                    </a:p>
                  </a:txBody>
                  <a:tcPr marL="68580" marR="68580" marT="0" marB="0" anchor="ctr"/>
                </a:tc>
                <a:extLst>
                  <a:ext uri="{0D108BD9-81ED-4DB2-BD59-A6C34878D82A}">
                    <a16:rowId xmlns:a16="http://schemas.microsoft.com/office/drawing/2014/main" val="10000"/>
                  </a:ext>
                </a:extLst>
              </a:tr>
              <a:tr h="234736">
                <a:tc>
                  <a:txBody>
                    <a:bodyPr/>
                    <a:lstStyle/>
                    <a:p>
                      <a:pPr indent="266700" algn="ctr">
                        <a:lnSpc>
                          <a:spcPts val="1200"/>
                        </a:lnSpc>
                        <a:spcAft>
                          <a:spcPts val="100"/>
                        </a:spcAft>
                        <a:tabLst>
                          <a:tab pos="2628265" algn="ctr"/>
                          <a:tab pos="5292725" algn="r"/>
                        </a:tabLst>
                      </a:pPr>
                      <a:r>
                        <a:rPr lang="zh-CN" sz="750" kern="100" dirty="0">
                          <a:effectLst/>
                        </a:rPr>
                        <a:t>用户</a:t>
                      </a:r>
                      <a:r>
                        <a:rPr lang="en-US" sz="750" kern="100" dirty="0">
                          <a:effectLst/>
                        </a:rPr>
                        <a:t>1</a:t>
                      </a:r>
                      <a:endParaRPr lang="zh-CN" sz="750" kern="100" dirty="0">
                        <a:solidFill>
                          <a:srgbClr val="000000"/>
                        </a:solidFill>
                        <a:effectLst/>
                        <a:latin typeface="Times New Roman" panose="02020603050405020304"/>
                        <a:ea typeface="宋体" panose="02010600030101010101" pitchFamily="2" charset="-122"/>
                      </a:endParaRPr>
                    </a:p>
                  </a:txBody>
                  <a:tcPr marL="68580" marR="68580" marT="0" marB="0" anchor="ctr"/>
                </a:tc>
                <a:tc>
                  <a:txBody>
                    <a:bodyPr/>
                    <a:lstStyle/>
                    <a:p>
                      <a:pPr indent="266700" algn="ctr">
                        <a:lnSpc>
                          <a:spcPts val="1200"/>
                        </a:lnSpc>
                        <a:spcAft>
                          <a:spcPts val="100"/>
                        </a:spcAft>
                        <a:tabLst>
                          <a:tab pos="2628265" algn="ctr"/>
                          <a:tab pos="5292725" algn="r"/>
                        </a:tabLst>
                      </a:pPr>
                      <a:r>
                        <a:rPr lang="en-US" sz="750" kern="100" dirty="0">
                          <a:effectLst/>
                        </a:rPr>
                        <a:t>1.12</a:t>
                      </a:r>
                      <a:endParaRPr lang="zh-CN" sz="750" kern="100">
                        <a:solidFill>
                          <a:srgbClr val="000000"/>
                        </a:solidFill>
                        <a:effectLst/>
                        <a:latin typeface="Times New Roman" panose="02020603050405020304"/>
                        <a:ea typeface="宋体" panose="02010600030101010101" pitchFamily="2" charset="-122"/>
                      </a:endParaRPr>
                    </a:p>
                  </a:txBody>
                  <a:tcPr marL="68580" marR="68580" marT="0" marB="0" anchor="ctr"/>
                </a:tc>
                <a:tc>
                  <a:txBody>
                    <a:bodyPr/>
                    <a:lstStyle/>
                    <a:p>
                      <a:pPr indent="266700" algn="ctr">
                        <a:lnSpc>
                          <a:spcPts val="1200"/>
                        </a:lnSpc>
                        <a:spcAft>
                          <a:spcPts val="100"/>
                        </a:spcAft>
                        <a:tabLst>
                          <a:tab pos="2628265" algn="ctr"/>
                          <a:tab pos="5292725" algn="r"/>
                        </a:tabLst>
                      </a:pPr>
                      <a:r>
                        <a:rPr lang="en-US" sz="750" kern="100" dirty="0">
                          <a:effectLst/>
                        </a:rPr>
                        <a:t>1.49</a:t>
                      </a:r>
                      <a:endParaRPr lang="zh-CN" sz="750" kern="100">
                        <a:solidFill>
                          <a:srgbClr val="000000"/>
                        </a:solidFill>
                        <a:effectLst/>
                        <a:latin typeface="Times New Roman" panose="02020603050405020304"/>
                        <a:ea typeface="宋体" panose="02010600030101010101" pitchFamily="2" charset="-122"/>
                      </a:endParaRPr>
                    </a:p>
                  </a:txBody>
                  <a:tcPr marL="68580" marR="68580" marT="0" marB="0" anchor="ctr"/>
                </a:tc>
                <a:tc>
                  <a:txBody>
                    <a:bodyPr/>
                    <a:lstStyle/>
                    <a:p>
                      <a:pPr indent="266700" algn="ctr">
                        <a:lnSpc>
                          <a:spcPts val="1200"/>
                        </a:lnSpc>
                        <a:spcAft>
                          <a:spcPts val="100"/>
                        </a:spcAft>
                        <a:tabLst>
                          <a:tab pos="2628265" algn="ctr"/>
                          <a:tab pos="5292725" algn="r"/>
                        </a:tabLst>
                      </a:pPr>
                      <a:r>
                        <a:rPr lang="en-US" sz="750" kern="100" dirty="0">
                          <a:effectLst/>
                        </a:rPr>
                        <a:t>0.48</a:t>
                      </a:r>
                      <a:endParaRPr lang="zh-CN" sz="750" kern="100">
                        <a:solidFill>
                          <a:srgbClr val="000000"/>
                        </a:solidFill>
                        <a:effectLst/>
                        <a:latin typeface="Times New Roman" panose="02020603050405020304"/>
                        <a:ea typeface="宋体" panose="02010600030101010101" pitchFamily="2" charset="-122"/>
                      </a:endParaRPr>
                    </a:p>
                  </a:txBody>
                  <a:tcPr marL="68580" marR="68580" marT="0" marB="0" anchor="ctr"/>
                </a:tc>
                <a:extLst>
                  <a:ext uri="{0D108BD9-81ED-4DB2-BD59-A6C34878D82A}">
                    <a16:rowId xmlns:a16="http://schemas.microsoft.com/office/drawing/2014/main" val="10001"/>
                  </a:ext>
                </a:extLst>
              </a:tr>
              <a:tr h="234736">
                <a:tc>
                  <a:txBody>
                    <a:bodyPr/>
                    <a:lstStyle/>
                    <a:p>
                      <a:pPr indent="266700" algn="ctr">
                        <a:lnSpc>
                          <a:spcPts val="1200"/>
                        </a:lnSpc>
                        <a:spcAft>
                          <a:spcPts val="100"/>
                        </a:spcAft>
                        <a:tabLst>
                          <a:tab pos="2628265" algn="ctr"/>
                          <a:tab pos="5292725" algn="r"/>
                        </a:tabLst>
                      </a:pPr>
                      <a:r>
                        <a:rPr lang="zh-CN" sz="750" kern="100" dirty="0">
                          <a:effectLst/>
                        </a:rPr>
                        <a:t>用户</a:t>
                      </a:r>
                      <a:r>
                        <a:rPr lang="en-US" sz="750" kern="100" dirty="0">
                          <a:effectLst/>
                        </a:rPr>
                        <a:t>2</a:t>
                      </a:r>
                      <a:endParaRPr lang="zh-CN" sz="750" kern="100" dirty="0">
                        <a:solidFill>
                          <a:srgbClr val="000000"/>
                        </a:solidFill>
                        <a:effectLst/>
                        <a:latin typeface="Times New Roman" panose="02020603050405020304"/>
                        <a:ea typeface="宋体" panose="02010600030101010101" pitchFamily="2" charset="-122"/>
                      </a:endParaRPr>
                    </a:p>
                  </a:txBody>
                  <a:tcPr marL="68580" marR="68580" marT="0" marB="0" anchor="ctr"/>
                </a:tc>
                <a:tc>
                  <a:txBody>
                    <a:bodyPr/>
                    <a:lstStyle/>
                    <a:p>
                      <a:pPr indent="266700" algn="ctr">
                        <a:lnSpc>
                          <a:spcPts val="1200"/>
                        </a:lnSpc>
                        <a:spcAft>
                          <a:spcPts val="100"/>
                        </a:spcAft>
                        <a:tabLst>
                          <a:tab pos="2628265" algn="ctr"/>
                          <a:tab pos="5292725" algn="r"/>
                        </a:tabLst>
                      </a:pPr>
                      <a:r>
                        <a:rPr lang="en-US" sz="750" kern="100" dirty="0">
                          <a:effectLst/>
                        </a:rPr>
                        <a:t>1.31</a:t>
                      </a:r>
                      <a:endParaRPr lang="zh-CN" sz="750" kern="100">
                        <a:solidFill>
                          <a:srgbClr val="000000"/>
                        </a:solidFill>
                        <a:effectLst/>
                        <a:latin typeface="Times New Roman" panose="02020603050405020304"/>
                        <a:ea typeface="宋体" panose="02010600030101010101" pitchFamily="2" charset="-122"/>
                      </a:endParaRPr>
                    </a:p>
                  </a:txBody>
                  <a:tcPr marL="68580" marR="68580" marT="0" marB="0" anchor="ctr"/>
                </a:tc>
                <a:tc>
                  <a:txBody>
                    <a:bodyPr/>
                    <a:lstStyle/>
                    <a:p>
                      <a:pPr indent="266700" algn="ctr">
                        <a:lnSpc>
                          <a:spcPts val="1200"/>
                        </a:lnSpc>
                        <a:spcAft>
                          <a:spcPts val="100"/>
                        </a:spcAft>
                        <a:tabLst>
                          <a:tab pos="2628265" algn="ctr"/>
                          <a:tab pos="5292725" algn="r"/>
                        </a:tabLst>
                      </a:pPr>
                      <a:r>
                        <a:rPr lang="en-US" sz="750" kern="100" dirty="0">
                          <a:effectLst/>
                        </a:rPr>
                        <a:t>-0.52</a:t>
                      </a:r>
                      <a:endParaRPr lang="zh-CN" sz="750" kern="100">
                        <a:solidFill>
                          <a:srgbClr val="000000"/>
                        </a:solidFill>
                        <a:effectLst/>
                        <a:latin typeface="Times New Roman" panose="02020603050405020304"/>
                        <a:ea typeface="宋体" panose="02010600030101010101" pitchFamily="2" charset="-122"/>
                      </a:endParaRPr>
                    </a:p>
                  </a:txBody>
                  <a:tcPr marL="68580" marR="68580" marT="0" marB="0" anchor="ctr"/>
                </a:tc>
                <a:tc>
                  <a:txBody>
                    <a:bodyPr/>
                    <a:lstStyle/>
                    <a:p>
                      <a:pPr indent="266700" algn="ctr">
                        <a:lnSpc>
                          <a:spcPts val="1200"/>
                        </a:lnSpc>
                        <a:spcAft>
                          <a:spcPts val="100"/>
                        </a:spcAft>
                        <a:tabLst>
                          <a:tab pos="2628265" algn="ctr"/>
                          <a:tab pos="5292725" algn="r"/>
                        </a:tabLst>
                      </a:pPr>
                      <a:r>
                        <a:rPr lang="en-US" sz="750" kern="100" dirty="0">
                          <a:effectLst/>
                        </a:rPr>
                        <a:t>0.59</a:t>
                      </a:r>
                      <a:endParaRPr lang="zh-CN" sz="750" kern="100">
                        <a:solidFill>
                          <a:srgbClr val="000000"/>
                        </a:solidFill>
                        <a:effectLst/>
                        <a:latin typeface="Times New Roman" panose="02020603050405020304"/>
                        <a:ea typeface="宋体" panose="02010600030101010101" pitchFamily="2" charset="-122"/>
                      </a:endParaRPr>
                    </a:p>
                  </a:txBody>
                  <a:tcPr marL="68580" marR="68580" marT="0" marB="0" anchor="ctr"/>
                </a:tc>
                <a:extLst>
                  <a:ext uri="{0D108BD9-81ED-4DB2-BD59-A6C34878D82A}">
                    <a16:rowId xmlns:a16="http://schemas.microsoft.com/office/drawing/2014/main" val="10002"/>
                  </a:ext>
                </a:extLst>
              </a:tr>
              <a:tr h="234736">
                <a:tc>
                  <a:txBody>
                    <a:bodyPr/>
                    <a:lstStyle/>
                    <a:p>
                      <a:pPr indent="266700" algn="ctr">
                        <a:lnSpc>
                          <a:spcPts val="1200"/>
                        </a:lnSpc>
                        <a:spcAft>
                          <a:spcPts val="100"/>
                        </a:spcAft>
                        <a:tabLst>
                          <a:tab pos="2628265" algn="ctr"/>
                          <a:tab pos="5292725" algn="r"/>
                        </a:tabLst>
                      </a:pPr>
                      <a:r>
                        <a:rPr lang="zh-CN" sz="750" kern="100" dirty="0">
                          <a:effectLst/>
                        </a:rPr>
                        <a:t>用户</a:t>
                      </a:r>
                      <a:r>
                        <a:rPr lang="en-US" sz="750" kern="100" dirty="0">
                          <a:effectLst/>
                        </a:rPr>
                        <a:t>3</a:t>
                      </a:r>
                      <a:endParaRPr lang="zh-CN" sz="750" kern="100" dirty="0">
                        <a:solidFill>
                          <a:srgbClr val="000000"/>
                        </a:solidFill>
                        <a:effectLst/>
                        <a:latin typeface="Times New Roman" panose="02020603050405020304"/>
                        <a:ea typeface="宋体" panose="02010600030101010101" pitchFamily="2" charset="-122"/>
                      </a:endParaRPr>
                    </a:p>
                  </a:txBody>
                  <a:tcPr marL="68580" marR="68580" marT="0" marB="0" anchor="ctr"/>
                </a:tc>
                <a:tc>
                  <a:txBody>
                    <a:bodyPr/>
                    <a:lstStyle/>
                    <a:p>
                      <a:pPr indent="266700" algn="ctr">
                        <a:lnSpc>
                          <a:spcPts val="1200"/>
                        </a:lnSpc>
                        <a:spcAft>
                          <a:spcPts val="100"/>
                        </a:spcAft>
                        <a:tabLst>
                          <a:tab pos="2628265" algn="ctr"/>
                          <a:tab pos="5292725" algn="r"/>
                        </a:tabLst>
                      </a:pPr>
                      <a:r>
                        <a:rPr lang="en-US" sz="750" kern="100" dirty="0">
                          <a:effectLst/>
                        </a:rPr>
                        <a:t>1.13</a:t>
                      </a:r>
                      <a:endParaRPr lang="zh-CN" sz="750" kern="100">
                        <a:solidFill>
                          <a:srgbClr val="000000"/>
                        </a:solidFill>
                        <a:effectLst/>
                        <a:latin typeface="Times New Roman" panose="02020603050405020304"/>
                        <a:ea typeface="宋体" panose="02010600030101010101" pitchFamily="2" charset="-122"/>
                      </a:endParaRPr>
                    </a:p>
                  </a:txBody>
                  <a:tcPr marL="68580" marR="68580" marT="0" marB="0" anchor="ctr"/>
                </a:tc>
                <a:tc>
                  <a:txBody>
                    <a:bodyPr/>
                    <a:lstStyle/>
                    <a:p>
                      <a:pPr indent="266700" algn="ctr">
                        <a:lnSpc>
                          <a:spcPts val="1200"/>
                        </a:lnSpc>
                        <a:spcAft>
                          <a:spcPts val="100"/>
                        </a:spcAft>
                        <a:tabLst>
                          <a:tab pos="2628265" algn="ctr"/>
                          <a:tab pos="5292725" algn="r"/>
                        </a:tabLst>
                      </a:pPr>
                      <a:r>
                        <a:rPr lang="en-US" sz="750" kern="100" dirty="0">
                          <a:effectLst/>
                        </a:rPr>
                        <a:t>0.67</a:t>
                      </a:r>
                      <a:endParaRPr lang="zh-CN" sz="750" kern="100">
                        <a:solidFill>
                          <a:srgbClr val="000000"/>
                        </a:solidFill>
                        <a:effectLst/>
                        <a:latin typeface="Times New Roman" panose="02020603050405020304"/>
                        <a:ea typeface="宋体" panose="02010600030101010101" pitchFamily="2" charset="-122"/>
                      </a:endParaRPr>
                    </a:p>
                  </a:txBody>
                  <a:tcPr marL="68580" marR="68580" marT="0" marB="0" anchor="ctr"/>
                </a:tc>
                <a:tc>
                  <a:txBody>
                    <a:bodyPr/>
                    <a:lstStyle/>
                    <a:p>
                      <a:pPr indent="266700" algn="ctr">
                        <a:lnSpc>
                          <a:spcPts val="1200"/>
                        </a:lnSpc>
                        <a:spcAft>
                          <a:spcPts val="100"/>
                        </a:spcAft>
                        <a:tabLst>
                          <a:tab pos="2628265" algn="ctr"/>
                          <a:tab pos="5292725" algn="r"/>
                        </a:tabLst>
                      </a:pPr>
                      <a:r>
                        <a:rPr lang="en-US" sz="750" kern="100" dirty="0">
                          <a:effectLst/>
                        </a:rPr>
                        <a:t>-0.52</a:t>
                      </a:r>
                      <a:endParaRPr lang="zh-CN" sz="750" kern="100">
                        <a:solidFill>
                          <a:srgbClr val="000000"/>
                        </a:solidFill>
                        <a:effectLst/>
                        <a:latin typeface="Times New Roman" panose="02020603050405020304"/>
                        <a:ea typeface="宋体" panose="02010600030101010101" pitchFamily="2" charset="-122"/>
                      </a:endParaRPr>
                    </a:p>
                  </a:txBody>
                  <a:tcPr marL="68580" marR="68580" marT="0" marB="0" anchor="ctr"/>
                </a:tc>
                <a:extLst>
                  <a:ext uri="{0D108BD9-81ED-4DB2-BD59-A6C34878D82A}">
                    <a16:rowId xmlns:a16="http://schemas.microsoft.com/office/drawing/2014/main" val="10003"/>
                  </a:ext>
                </a:extLst>
              </a:tr>
              <a:tr h="234736">
                <a:tc>
                  <a:txBody>
                    <a:bodyPr/>
                    <a:lstStyle/>
                    <a:p>
                      <a:pPr indent="266700" algn="ctr">
                        <a:lnSpc>
                          <a:spcPts val="1200"/>
                        </a:lnSpc>
                        <a:spcAft>
                          <a:spcPts val="100"/>
                        </a:spcAft>
                        <a:tabLst>
                          <a:tab pos="2628265" algn="ctr"/>
                          <a:tab pos="5292725" algn="r"/>
                        </a:tabLst>
                      </a:pPr>
                      <a:r>
                        <a:rPr lang="zh-CN" sz="750" kern="100" dirty="0">
                          <a:effectLst/>
                        </a:rPr>
                        <a:t>用户</a:t>
                      </a:r>
                      <a:r>
                        <a:rPr lang="en-US" sz="750" kern="100" dirty="0">
                          <a:effectLst/>
                        </a:rPr>
                        <a:t>4</a:t>
                      </a:r>
                      <a:endParaRPr lang="zh-CN" sz="750" kern="100" dirty="0">
                        <a:solidFill>
                          <a:srgbClr val="000000"/>
                        </a:solidFill>
                        <a:effectLst/>
                        <a:latin typeface="Times New Roman" panose="02020603050405020304"/>
                        <a:ea typeface="宋体" panose="02010600030101010101" pitchFamily="2" charset="-122"/>
                      </a:endParaRPr>
                    </a:p>
                  </a:txBody>
                  <a:tcPr marL="68580" marR="68580" marT="0" marB="0" anchor="ctr"/>
                </a:tc>
                <a:tc>
                  <a:txBody>
                    <a:bodyPr/>
                    <a:lstStyle/>
                    <a:p>
                      <a:pPr indent="266700" algn="ctr">
                        <a:lnSpc>
                          <a:spcPts val="1200"/>
                        </a:lnSpc>
                        <a:spcAft>
                          <a:spcPts val="100"/>
                        </a:spcAft>
                        <a:tabLst>
                          <a:tab pos="2628265" algn="ctr"/>
                          <a:tab pos="5292725" algn="r"/>
                        </a:tabLst>
                      </a:pPr>
                      <a:r>
                        <a:rPr lang="en-US" sz="750" kern="100" dirty="0">
                          <a:effectLst/>
                        </a:rPr>
                        <a:t>1.39</a:t>
                      </a:r>
                      <a:endParaRPr lang="zh-CN" sz="750" kern="100">
                        <a:solidFill>
                          <a:srgbClr val="000000"/>
                        </a:solidFill>
                        <a:effectLst/>
                        <a:latin typeface="Times New Roman" panose="02020603050405020304"/>
                        <a:ea typeface="宋体" panose="02010600030101010101" pitchFamily="2" charset="-122"/>
                      </a:endParaRPr>
                    </a:p>
                  </a:txBody>
                  <a:tcPr marL="68580" marR="68580" marT="0" marB="0" anchor="ctr"/>
                </a:tc>
                <a:tc>
                  <a:txBody>
                    <a:bodyPr/>
                    <a:lstStyle/>
                    <a:p>
                      <a:pPr indent="266700" algn="ctr">
                        <a:lnSpc>
                          <a:spcPts val="1200"/>
                        </a:lnSpc>
                        <a:spcAft>
                          <a:spcPts val="100"/>
                        </a:spcAft>
                        <a:tabLst>
                          <a:tab pos="2628265" algn="ctr"/>
                          <a:tab pos="5292725" algn="r"/>
                        </a:tabLst>
                      </a:pPr>
                      <a:r>
                        <a:rPr lang="en-US" sz="750" kern="100" dirty="0">
                          <a:effectLst/>
                        </a:rPr>
                        <a:t>0.05</a:t>
                      </a:r>
                      <a:endParaRPr lang="zh-CN" sz="750" kern="100" dirty="0">
                        <a:solidFill>
                          <a:srgbClr val="000000"/>
                        </a:solidFill>
                        <a:effectLst/>
                        <a:latin typeface="Times New Roman" panose="02020603050405020304"/>
                        <a:ea typeface="宋体" panose="02010600030101010101" pitchFamily="2" charset="-122"/>
                      </a:endParaRPr>
                    </a:p>
                  </a:txBody>
                  <a:tcPr marL="68580" marR="68580" marT="0" marB="0" anchor="ctr"/>
                </a:tc>
                <a:tc>
                  <a:txBody>
                    <a:bodyPr/>
                    <a:lstStyle/>
                    <a:p>
                      <a:pPr indent="266700" algn="ctr">
                        <a:lnSpc>
                          <a:spcPts val="1200"/>
                        </a:lnSpc>
                        <a:spcAft>
                          <a:spcPts val="100"/>
                        </a:spcAft>
                        <a:tabLst>
                          <a:tab pos="2628265" algn="ctr"/>
                          <a:tab pos="5292725" algn="r"/>
                        </a:tabLst>
                      </a:pPr>
                      <a:r>
                        <a:rPr lang="en-US" sz="750" kern="100" dirty="0">
                          <a:effectLst/>
                        </a:rPr>
                        <a:t>0.45</a:t>
                      </a:r>
                      <a:endParaRPr lang="zh-CN" sz="750" kern="100" dirty="0">
                        <a:solidFill>
                          <a:srgbClr val="000000"/>
                        </a:solidFill>
                        <a:effectLst/>
                        <a:latin typeface="Times New Roman" panose="02020603050405020304"/>
                        <a:ea typeface="宋体" panose="02010600030101010101" pitchFamily="2" charset="-122"/>
                      </a:endParaRPr>
                    </a:p>
                  </a:txBody>
                  <a:tcPr marL="68580" marR="68580" marT="0" marB="0" anchor="ctr"/>
                </a:tc>
                <a:extLst>
                  <a:ext uri="{0D108BD9-81ED-4DB2-BD59-A6C34878D82A}">
                    <a16:rowId xmlns:a16="http://schemas.microsoft.com/office/drawing/2014/main" val="10004"/>
                  </a:ext>
                </a:extLst>
              </a:tr>
            </a:tbl>
          </a:graphicData>
        </a:graphic>
      </p:graphicFrame>
      <p:sp>
        <p:nvSpPr>
          <p:cNvPr id="4" name="TextBox 14"/>
          <p:cNvSpPr txBox="1"/>
          <p:nvPr/>
        </p:nvSpPr>
        <p:spPr>
          <a:xfrm>
            <a:off x="676334" y="2054713"/>
            <a:ext cx="327259" cy="1384995"/>
          </a:xfrm>
          <a:prstGeom prst="rect">
            <a:avLst/>
          </a:prstGeom>
          <a:noFill/>
        </p:spPr>
        <p:txBody>
          <a:bodyPr wrap="square" rtlCol="0">
            <a:spAutoFit/>
          </a:bodyPr>
          <a:lstStyle/>
          <a:p>
            <a:r>
              <a:rPr lang="zh-CN" altLang="zh-CN" sz="1200" dirty="0"/>
              <a:t>用户特征矩阵</a:t>
            </a:r>
            <a:r>
              <a:rPr lang="en-US" altLang="zh-CN" sz="1200" i="1" dirty="0"/>
              <a:t>U</a:t>
            </a:r>
            <a:endParaRPr lang="zh-CN" altLang="en-US" sz="1200" dirty="0">
              <a:solidFill>
                <a:schemeClr val="tx1">
                  <a:lumMod val="75000"/>
                  <a:lumOff val="25000"/>
                </a:schemeClr>
              </a:solidFill>
            </a:endParaRPr>
          </a:p>
        </p:txBody>
      </p:sp>
      <p:graphicFrame>
        <p:nvGraphicFramePr>
          <p:cNvPr id="5" name="表格 4"/>
          <p:cNvGraphicFramePr>
            <a:graphicFrameLocks noGrp="1"/>
          </p:cNvGraphicFramePr>
          <p:nvPr/>
        </p:nvGraphicFramePr>
        <p:xfrm>
          <a:off x="1097396" y="3555988"/>
          <a:ext cx="5157993" cy="1258279"/>
        </p:xfrm>
        <a:graphic>
          <a:graphicData uri="http://schemas.openxmlformats.org/drawingml/2006/table">
            <a:tbl>
              <a:tblPr firstRow="1" firstCol="1" bandRow="1">
                <a:tableStyleId>{00A15C55-8517-42AA-B614-E9B94910E393}</a:tableStyleId>
              </a:tblPr>
              <a:tblGrid>
                <a:gridCol w="1077913">
                  <a:extLst>
                    <a:ext uri="{9D8B030D-6E8A-4147-A177-3AD203B41FA5}">
                      <a16:colId xmlns:a16="http://schemas.microsoft.com/office/drawing/2014/main" val="20000"/>
                    </a:ext>
                  </a:extLst>
                </a:gridCol>
                <a:gridCol w="1542126">
                  <a:extLst>
                    <a:ext uri="{9D8B030D-6E8A-4147-A177-3AD203B41FA5}">
                      <a16:colId xmlns:a16="http://schemas.microsoft.com/office/drawing/2014/main" val="20001"/>
                    </a:ext>
                  </a:extLst>
                </a:gridCol>
                <a:gridCol w="1268977">
                  <a:extLst>
                    <a:ext uri="{9D8B030D-6E8A-4147-A177-3AD203B41FA5}">
                      <a16:colId xmlns:a16="http://schemas.microsoft.com/office/drawing/2014/main" val="20002"/>
                    </a:ext>
                  </a:extLst>
                </a:gridCol>
                <a:gridCol w="1268977">
                  <a:extLst>
                    <a:ext uri="{9D8B030D-6E8A-4147-A177-3AD203B41FA5}">
                      <a16:colId xmlns:a16="http://schemas.microsoft.com/office/drawing/2014/main" val="20003"/>
                    </a:ext>
                  </a:extLst>
                </a:gridCol>
              </a:tblGrid>
              <a:tr h="261275">
                <a:tc>
                  <a:txBody>
                    <a:bodyPr/>
                    <a:lstStyle/>
                    <a:p>
                      <a:pPr indent="266700" algn="ctr">
                        <a:lnSpc>
                          <a:spcPts val="1200"/>
                        </a:lnSpc>
                        <a:spcAft>
                          <a:spcPts val="100"/>
                        </a:spcAft>
                        <a:tabLst>
                          <a:tab pos="2628265" algn="ctr"/>
                          <a:tab pos="5292725" algn="r"/>
                        </a:tabLst>
                      </a:pPr>
                      <a:r>
                        <a:rPr lang="en-US" sz="750" kern="100" dirty="0">
                          <a:effectLst/>
                        </a:rPr>
                        <a:t> </a:t>
                      </a:r>
                      <a:endParaRPr lang="zh-CN" sz="750" kern="100" dirty="0">
                        <a:solidFill>
                          <a:srgbClr val="000000"/>
                        </a:solidFill>
                        <a:effectLst/>
                        <a:latin typeface="Times New Roman" panose="02020603050405020304"/>
                        <a:ea typeface="宋体" panose="02010600030101010101" pitchFamily="2" charset="-122"/>
                      </a:endParaRPr>
                    </a:p>
                  </a:txBody>
                  <a:tcPr marL="68580" marR="68580" marT="0" marB="0"/>
                </a:tc>
                <a:tc>
                  <a:txBody>
                    <a:bodyPr/>
                    <a:lstStyle/>
                    <a:p>
                      <a:pPr indent="266700" algn="ctr">
                        <a:lnSpc>
                          <a:spcPts val="1200"/>
                        </a:lnSpc>
                        <a:spcAft>
                          <a:spcPts val="100"/>
                        </a:spcAft>
                        <a:tabLst>
                          <a:tab pos="2628265" algn="ctr"/>
                          <a:tab pos="5292725" algn="r"/>
                        </a:tabLst>
                      </a:pPr>
                      <a:r>
                        <a:rPr lang="zh-CN" sz="750" kern="100" dirty="0">
                          <a:effectLst/>
                        </a:rPr>
                        <a:t>特征维度</a:t>
                      </a:r>
                      <a:r>
                        <a:rPr lang="en-US" sz="750" kern="100" dirty="0">
                          <a:effectLst/>
                        </a:rPr>
                        <a:t>1</a:t>
                      </a:r>
                      <a:endParaRPr lang="zh-CN" sz="750" kern="100" dirty="0">
                        <a:solidFill>
                          <a:srgbClr val="000000"/>
                        </a:solidFill>
                        <a:effectLst/>
                        <a:latin typeface="Times New Roman" panose="02020603050405020304"/>
                        <a:ea typeface="宋体" panose="02010600030101010101" pitchFamily="2" charset="-122"/>
                      </a:endParaRPr>
                    </a:p>
                  </a:txBody>
                  <a:tcPr marL="68580" marR="68580" marT="0" marB="0" anchor="ctr"/>
                </a:tc>
                <a:tc>
                  <a:txBody>
                    <a:bodyPr/>
                    <a:lstStyle/>
                    <a:p>
                      <a:pPr indent="266700" algn="ctr">
                        <a:lnSpc>
                          <a:spcPts val="1200"/>
                        </a:lnSpc>
                        <a:spcAft>
                          <a:spcPts val="100"/>
                        </a:spcAft>
                        <a:tabLst>
                          <a:tab pos="2628265" algn="ctr"/>
                          <a:tab pos="5292725" algn="r"/>
                        </a:tabLst>
                      </a:pPr>
                      <a:r>
                        <a:rPr lang="zh-CN" sz="750" kern="100" dirty="0">
                          <a:effectLst/>
                        </a:rPr>
                        <a:t>特征维度</a:t>
                      </a:r>
                      <a:r>
                        <a:rPr lang="en-US" sz="750" kern="100" dirty="0">
                          <a:effectLst/>
                        </a:rPr>
                        <a:t>2</a:t>
                      </a:r>
                      <a:endParaRPr lang="zh-CN" sz="750" kern="100" dirty="0">
                        <a:solidFill>
                          <a:srgbClr val="000000"/>
                        </a:solidFill>
                        <a:effectLst/>
                        <a:latin typeface="Times New Roman" panose="02020603050405020304"/>
                        <a:ea typeface="宋体" panose="02010600030101010101" pitchFamily="2" charset="-122"/>
                      </a:endParaRPr>
                    </a:p>
                  </a:txBody>
                  <a:tcPr marL="68580" marR="68580" marT="0" marB="0" anchor="ctr"/>
                </a:tc>
                <a:tc>
                  <a:txBody>
                    <a:bodyPr/>
                    <a:lstStyle/>
                    <a:p>
                      <a:pPr indent="266700" algn="ctr">
                        <a:lnSpc>
                          <a:spcPts val="1200"/>
                        </a:lnSpc>
                        <a:spcAft>
                          <a:spcPts val="100"/>
                        </a:spcAft>
                        <a:tabLst>
                          <a:tab pos="2628265" algn="ctr"/>
                          <a:tab pos="5292725" algn="r"/>
                        </a:tabLst>
                      </a:pPr>
                      <a:r>
                        <a:rPr lang="zh-CN" sz="750" kern="100" dirty="0">
                          <a:effectLst/>
                        </a:rPr>
                        <a:t>特征维度</a:t>
                      </a:r>
                      <a:r>
                        <a:rPr lang="en-US" sz="750" kern="100" dirty="0">
                          <a:effectLst/>
                        </a:rPr>
                        <a:t>3</a:t>
                      </a:r>
                      <a:endParaRPr lang="zh-CN" sz="750" kern="100" dirty="0">
                        <a:solidFill>
                          <a:srgbClr val="000000"/>
                        </a:solidFill>
                        <a:effectLst/>
                        <a:latin typeface="Times New Roman" panose="02020603050405020304"/>
                        <a:ea typeface="宋体" panose="02010600030101010101" pitchFamily="2" charset="-122"/>
                      </a:endParaRPr>
                    </a:p>
                  </a:txBody>
                  <a:tcPr marL="68580" marR="68580" marT="0" marB="0" anchor="ctr"/>
                </a:tc>
                <a:extLst>
                  <a:ext uri="{0D108BD9-81ED-4DB2-BD59-A6C34878D82A}">
                    <a16:rowId xmlns:a16="http://schemas.microsoft.com/office/drawing/2014/main" val="10000"/>
                  </a:ext>
                </a:extLst>
              </a:tr>
              <a:tr h="249251">
                <a:tc>
                  <a:txBody>
                    <a:bodyPr/>
                    <a:lstStyle/>
                    <a:p>
                      <a:pPr indent="266700" algn="ctr">
                        <a:lnSpc>
                          <a:spcPts val="1200"/>
                        </a:lnSpc>
                        <a:spcAft>
                          <a:spcPts val="100"/>
                        </a:spcAft>
                        <a:tabLst>
                          <a:tab pos="2628265" algn="ctr"/>
                          <a:tab pos="5292725" algn="r"/>
                        </a:tabLst>
                      </a:pPr>
                      <a:r>
                        <a:rPr lang="zh-CN" sz="750" kern="100" dirty="0">
                          <a:effectLst/>
                        </a:rPr>
                        <a:t>物品</a:t>
                      </a:r>
                      <a:r>
                        <a:rPr lang="en-US" sz="750" kern="100" dirty="0">
                          <a:effectLst/>
                        </a:rPr>
                        <a:t>1</a:t>
                      </a:r>
                      <a:endParaRPr lang="zh-CN" sz="750" kern="100" dirty="0">
                        <a:solidFill>
                          <a:srgbClr val="000000"/>
                        </a:solidFill>
                        <a:effectLst/>
                        <a:latin typeface="Times New Roman" panose="02020603050405020304"/>
                        <a:ea typeface="宋体" panose="02010600030101010101" pitchFamily="2" charset="-122"/>
                      </a:endParaRPr>
                    </a:p>
                  </a:txBody>
                  <a:tcPr marL="68580" marR="68580" marT="0" marB="0" anchor="ctr"/>
                </a:tc>
                <a:tc>
                  <a:txBody>
                    <a:bodyPr/>
                    <a:lstStyle/>
                    <a:p>
                      <a:pPr indent="266700" algn="ctr">
                        <a:lnSpc>
                          <a:spcPts val="1200"/>
                        </a:lnSpc>
                        <a:spcAft>
                          <a:spcPts val="100"/>
                        </a:spcAft>
                        <a:tabLst>
                          <a:tab pos="2628265" algn="ctr"/>
                          <a:tab pos="5292725" algn="r"/>
                        </a:tabLst>
                      </a:pPr>
                      <a:r>
                        <a:rPr lang="en-US" sz="750" kern="100" dirty="0">
                          <a:effectLst/>
                        </a:rPr>
                        <a:t>1.81</a:t>
                      </a:r>
                      <a:endParaRPr lang="zh-CN" sz="750" kern="100">
                        <a:solidFill>
                          <a:srgbClr val="000000"/>
                        </a:solidFill>
                        <a:effectLst/>
                        <a:latin typeface="Times New Roman" panose="02020603050405020304"/>
                        <a:ea typeface="宋体" panose="02010600030101010101" pitchFamily="2" charset="-122"/>
                      </a:endParaRPr>
                    </a:p>
                  </a:txBody>
                  <a:tcPr marL="68580" marR="68580" marT="0" marB="0"/>
                </a:tc>
                <a:tc>
                  <a:txBody>
                    <a:bodyPr/>
                    <a:lstStyle/>
                    <a:p>
                      <a:pPr indent="266700" algn="ctr">
                        <a:lnSpc>
                          <a:spcPts val="1200"/>
                        </a:lnSpc>
                        <a:spcAft>
                          <a:spcPts val="100"/>
                        </a:spcAft>
                        <a:tabLst>
                          <a:tab pos="2628265" algn="ctr"/>
                          <a:tab pos="5292725" algn="r"/>
                        </a:tabLst>
                      </a:pPr>
                      <a:r>
                        <a:rPr lang="en-US" sz="750" kern="100" dirty="0">
                          <a:effectLst/>
                        </a:rPr>
                        <a:t>1.62</a:t>
                      </a:r>
                      <a:endParaRPr lang="zh-CN" sz="750" kern="100" dirty="0">
                        <a:solidFill>
                          <a:srgbClr val="000000"/>
                        </a:solidFill>
                        <a:effectLst/>
                        <a:latin typeface="Times New Roman" panose="02020603050405020304"/>
                        <a:ea typeface="宋体" panose="02010600030101010101" pitchFamily="2" charset="-122"/>
                      </a:endParaRPr>
                    </a:p>
                  </a:txBody>
                  <a:tcPr marL="68580" marR="68580" marT="0" marB="0"/>
                </a:tc>
                <a:tc>
                  <a:txBody>
                    <a:bodyPr/>
                    <a:lstStyle/>
                    <a:p>
                      <a:pPr indent="266700" algn="ctr">
                        <a:lnSpc>
                          <a:spcPts val="1200"/>
                        </a:lnSpc>
                        <a:spcAft>
                          <a:spcPts val="100"/>
                        </a:spcAft>
                        <a:tabLst>
                          <a:tab pos="2628265" algn="ctr"/>
                          <a:tab pos="5292725" algn="r"/>
                        </a:tabLst>
                      </a:pPr>
                      <a:r>
                        <a:rPr lang="en-US" sz="750" kern="100" dirty="0">
                          <a:effectLst/>
                        </a:rPr>
                        <a:t>0.74</a:t>
                      </a:r>
                      <a:endParaRPr lang="zh-CN" sz="750" kern="100">
                        <a:solidFill>
                          <a:srgbClr val="000000"/>
                        </a:solidFill>
                        <a:effectLst/>
                        <a:latin typeface="Times New Roman" panose="02020603050405020304"/>
                        <a:ea typeface="宋体" panose="02010600030101010101" pitchFamily="2" charset="-122"/>
                      </a:endParaRPr>
                    </a:p>
                  </a:txBody>
                  <a:tcPr marL="68580" marR="68580" marT="0" marB="0"/>
                </a:tc>
                <a:extLst>
                  <a:ext uri="{0D108BD9-81ED-4DB2-BD59-A6C34878D82A}">
                    <a16:rowId xmlns:a16="http://schemas.microsoft.com/office/drawing/2014/main" val="10001"/>
                  </a:ext>
                </a:extLst>
              </a:tr>
              <a:tr h="249251">
                <a:tc>
                  <a:txBody>
                    <a:bodyPr/>
                    <a:lstStyle/>
                    <a:p>
                      <a:pPr indent="266700" algn="ctr">
                        <a:lnSpc>
                          <a:spcPts val="1200"/>
                        </a:lnSpc>
                        <a:spcAft>
                          <a:spcPts val="100"/>
                        </a:spcAft>
                        <a:tabLst>
                          <a:tab pos="2628265" algn="ctr"/>
                          <a:tab pos="5292725" algn="r"/>
                        </a:tabLst>
                      </a:pPr>
                      <a:r>
                        <a:rPr lang="zh-CN" sz="750" kern="100" dirty="0">
                          <a:effectLst/>
                        </a:rPr>
                        <a:t>物品</a:t>
                      </a:r>
                      <a:r>
                        <a:rPr lang="en-US" sz="750" kern="100" dirty="0">
                          <a:effectLst/>
                        </a:rPr>
                        <a:t>2</a:t>
                      </a:r>
                      <a:endParaRPr lang="zh-CN" sz="750" kern="100" dirty="0">
                        <a:solidFill>
                          <a:srgbClr val="000000"/>
                        </a:solidFill>
                        <a:effectLst/>
                        <a:latin typeface="Times New Roman" panose="02020603050405020304"/>
                        <a:ea typeface="宋体" panose="02010600030101010101" pitchFamily="2" charset="-122"/>
                      </a:endParaRPr>
                    </a:p>
                  </a:txBody>
                  <a:tcPr marL="68580" marR="68580" marT="0" marB="0" anchor="ctr"/>
                </a:tc>
                <a:tc>
                  <a:txBody>
                    <a:bodyPr/>
                    <a:lstStyle/>
                    <a:p>
                      <a:pPr indent="266700" algn="ctr">
                        <a:lnSpc>
                          <a:spcPts val="1200"/>
                        </a:lnSpc>
                        <a:spcAft>
                          <a:spcPts val="100"/>
                        </a:spcAft>
                        <a:tabLst>
                          <a:tab pos="2628265" algn="ctr"/>
                          <a:tab pos="5292725" algn="r"/>
                        </a:tabLst>
                      </a:pPr>
                      <a:r>
                        <a:rPr lang="en-US" sz="750" kern="100" dirty="0">
                          <a:effectLst/>
                        </a:rPr>
                        <a:t>2.66</a:t>
                      </a:r>
                      <a:endParaRPr lang="zh-CN" sz="750" kern="100">
                        <a:solidFill>
                          <a:srgbClr val="000000"/>
                        </a:solidFill>
                        <a:effectLst/>
                        <a:latin typeface="Times New Roman" panose="02020603050405020304"/>
                        <a:ea typeface="宋体" panose="02010600030101010101" pitchFamily="2" charset="-122"/>
                      </a:endParaRPr>
                    </a:p>
                  </a:txBody>
                  <a:tcPr marL="68580" marR="68580" marT="0" marB="0"/>
                </a:tc>
                <a:tc>
                  <a:txBody>
                    <a:bodyPr/>
                    <a:lstStyle/>
                    <a:p>
                      <a:pPr indent="266700" algn="ctr">
                        <a:lnSpc>
                          <a:spcPts val="1200"/>
                        </a:lnSpc>
                        <a:spcAft>
                          <a:spcPts val="100"/>
                        </a:spcAft>
                        <a:tabLst>
                          <a:tab pos="2628265" algn="ctr"/>
                          <a:tab pos="5292725" algn="r"/>
                        </a:tabLst>
                      </a:pPr>
                      <a:r>
                        <a:rPr lang="en-US" sz="750" kern="100" dirty="0">
                          <a:effectLst/>
                        </a:rPr>
                        <a:t>1.71</a:t>
                      </a:r>
                      <a:endParaRPr lang="zh-CN" sz="750" kern="100">
                        <a:solidFill>
                          <a:srgbClr val="000000"/>
                        </a:solidFill>
                        <a:effectLst/>
                        <a:latin typeface="Times New Roman" panose="02020603050405020304"/>
                        <a:ea typeface="宋体" panose="02010600030101010101" pitchFamily="2" charset="-122"/>
                      </a:endParaRPr>
                    </a:p>
                  </a:txBody>
                  <a:tcPr marL="68580" marR="68580" marT="0" marB="0"/>
                </a:tc>
                <a:tc>
                  <a:txBody>
                    <a:bodyPr/>
                    <a:lstStyle/>
                    <a:p>
                      <a:pPr indent="266700" algn="ctr">
                        <a:lnSpc>
                          <a:spcPts val="1200"/>
                        </a:lnSpc>
                        <a:spcAft>
                          <a:spcPts val="100"/>
                        </a:spcAft>
                        <a:tabLst>
                          <a:tab pos="2628265" algn="ctr"/>
                          <a:tab pos="5292725" algn="r"/>
                        </a:tabLst>
                      </a:pPr>
                      <a:r>
                        <a:rPr lang="en-US" sz="750" kern="100" dirty="0">
                          <a:effectLst/>
                        </a:rPr>
                        <a:t>-1.08</a:t>
                      </a:r>
                      <a:endParaRPr lang="zh-CN" sz="750" kern="100">
                        <a:solidFill>
                          <a:srgbClr val="000000"/>
                        </a:solidFill>
                        <a:effectLst/>
                        <a:latin typeface="Times New Roman" panose="02020603050405020304"/>
                        <a:ea typeface="宋体" panose="02010600030101010101" pitchFamily="2" charset="-122"/>
                      </a:endParaRPr>
                    </a:p>
                  </a:txBody>
                  <a:tcPr marL="68580" marR="68580" marT="0" marB="0"/>
                </a:tc>
                <a:extLst>
                  <a:ext uri="{0D108BD9-81ED-4DB2-BD59-A6C34878D82A}">
                    <a16:rowId xmlns:a16="http://schemas.microsoft.com/office/drawing/2014/main" val="10002"/>
                  </a:ext>
                </a:extLst>
              </a:tr>
              <a:tr h="249251">
                <a:tc>
                  <a:txBody>
                    <a:bodyPr/>
                    <a:lstStyle/>
                    <a:p>
                      <a:pPr indent="266700" algn="ctr">
                        <a:lnSpc>
                          <a:spcPts val="1200"/>
                        </a:lnSpc>
                        <a:spcAft>
                          <a:spcPts val="100"/>
                        </a:spcAft>
                        <a:tabLst>
                          <a:tab pos="2628265" algn="ctr"/>
                          <a:tab pos="5292725" algn="r"/>
                        </a:tabLst>
                      </a:pPr>
                      <a:r>
                        <a:rPr lang="zh-CN" sz="750" kern="100" dirty="0">
                          <a:effectLst/>
                        </a:rPr>
                        <a:t>物品</a:t>
                      </a:r>
                      <a:r>
                        <a:rPr lang="en-US" sz="750" kern="100" dirty="0">
                          <a:effectLst/>
                        </a:rPr>
                        <a:t>3</a:t>
                      </a:r>
                      <a:endParaRPr lang="zh-CN" sz="750" kern="100" dirty="0">
                        <a:solidFill>
                          <a:srgbClr val="000000"/>
                        </a:solidFill>
                        <a:effectLst/>
                        <a:latin typeface="Times New Roman" panose="02020603050405020304"/>
                        <a:ea typeface="宋体" panose="02010600030101010101" pitchFamily="2" charset="-122"/>
                      </a:endParaRPr>
                    </a:p>
                  </a:txBody>
                  <a:tcPr marL="68580" marR="68580" marT="0" marB="0" anchor="ctr"/>
                </a:tc>
                <a:tc>
                  <a:txBody>
                    <a:bodyPr/>
                    <a:lstStyle/>
                    <a:p>
                      <a:pPr indent="266700" algn="ctr">
                        <a:lnSpc>
                          <a:spcPts val="1200"/>
                        </a:lnSpc>
                        <a:spcAft>
                          <a:spcPts val="100"/>
                        </a:spcAft>
                        <a:tabLst>
                          <a:tab pos="2628265" algn="ctr"/>
                          <a:tab pos="5292725" algn="r"/>
                        </a:tabLst>
                      </a:pPr>
                      <a:r>
                        <a:rPr lang="en-US" sz="750" kern="100" dirty="0">
                          <a:effectLst/>
                        </a:rPr>
                        <a:t>1.73</a:t>
                      </a:r>
                      <a:endParaRPr lang="zh-CN" sz="750" kern="100">
                        <a:solidFill>
                          <a:srgbClr val="000000"/>
                        </a:solidFill>
                        <a:effectLst/>
                        <a:latin typeface="Times New Roman" panose="02020603050405020304"/>
                        <a:ea typeface="宋体" panose="02010600030101010101" pitchFamily="2" charset="-122"/>
                      </a:endParaRPr>
                    </a:p>
                  </a:txBody>
                  <a:tcPr marL="68580" marR="68580" marT="0" marB="0"/>
                </a:tc>
                <a:tc>
                  <a:txBody>
                    <a:bodyPr/>
                    <a:lstStyle/>
                    <a:p>
                      <a:pPr indent="266700" algn="ctr">
                        <a:lnSpc>
                          <a:spcPts val="1200"/>
                        </a:lnSpc>
                        <a:spcAft>
                          <a:spcPts val="100"/>
                        </a:spcAft>
                        <a:tabLst>
                          <a:tab pos="2628265" algn="ctr"/>
                          <a:tab pos="5292725" algn="r"/>
                        </a:tabLst>
                      </a:pPr>
                      <a:r>
                        <a:rPr lang="en-US" sz="750" kern="100" dirty="0">
                          <a:effectLst/>
                        </a:rPr>
                        <a:t>-0.23</a:t>
                      </a:r>
                      <a:endParaRPr lang="zh-CN" sz="750" kern="100">
                        <a:solidFill>
                          <a:srgbClr val="000000"/>
                        </a:solidFill>
                        <a:effectLst/>
                        <a:latin typeface="Times New Roman" panose="02020603050405020304"/>
                        <a:ea typeface="宋体" panose="02010600030101010101" pitchFamily="2" charset="-122"/>
                      </a:endParaRPr>
                    </a:p>
                  </a:txBody>
                  <a:tcPr marL="68580" marR="68580" marT="0" marB="0"/>
                </a:tc>
                <a:tc>
                  <a:txBody>
                    <a:bodyPr/>
                    <a:lstStyle/>
                    <a:p>
                      <a:pPr indent="266700" algn="ctr">
                        <a:lnSpc>
                          <a:spcPts val="1200"/>
                        </a:lnSpc>
                        <a:spcAft>
                          <a:spcPts val="100"/>
                        </a:spcAft>
                        <a:tabLst>
                          <a:tab pos="2628265" algn="ctr"/>
                          <a:tab pos="5292725" algn="r"/>
                        </a:tabLst>
                      </a:pPr>
                      <a:r>
                        <a:rPr lang="en-US" sz="750" kern="100" dirty="0">
                          <a:effectLst/>
                        </a:rPr>
                        <a:t>0.78</a:t>
                      </a:r>
                      <a:endParaRPr lang="zh-CN" sz="750" kern="100">
                        <a:solidFill>
                          <a:srgbClr val="000000"/>
                        </a:solidFill>
                        <a:effectLst/>
                        <a:latin typeface="Times New Roman" panose="02020603050405020304"/>
                        <a:ea typeface="宋体" panose="02010600030101010101" pitchFamily="2" charset="-122"/>
                      </a:endParaRPr>
                    </a:p>
                  </a:txBody>
                  <a:tcPr marL="68580" marR="68580" marT="0" marB="0"/>
                </a:tc>
                <a:extLst>
                  <a:ext uri="{0D108BD9-81ED-4DB2-BD59-A6C34878D82A}">
                    <a16:rowId xmlns:a16="http://schemas.microsoft.com/office/drawing/2014/main" val="10003"/>
                  </a:ext>
                </a:extLst>
              </a:tr>
              <a:tr h="249251">
                <a:tc>
                  <a:txBody>
                    <a:bodyPr/>
                    <a:lstStyle/>
                    <a:p>
                      <a:pPr indent="266700" algn="ctr">
                        <a:lnSpc>
                          <a:spcPts val="1200"/>
                        </a:lnSpc>
                        <a:spcAft>
                          <a:spcPts val="100"/>
                        </a:spcAft>
                        <a:tabLst>
                          <a:tab pos="2628265" algn="ctr"/>
                          <a:tab pos="5292725" algn="r"/>
                        </a:tabLst>
                      </a:pPr>
                      <a:r>
                        <a:rPr lang="zh-CN" sz="750" kern="100" dirty="0">
                          <a:effectLst/>
                        </a:rPr>
                        <a:t>物品</a:t>
                      </a:r>
                      <a:r>
                        <a:rPr lang="en-US" sz="750" kern="100" dirty="0">
                          <a:effectLst/>
                        </a:rPr>
                        <a:t>4</a:t>
                      </a:r>
                      <a:endParaRPr lang="zh-CN" sz="750" kern="100" dirty="0">
                        <a:solidFill>
                          <a:srgbClr val="000000"/>
                        </a:solidFill>
                        <a:effectLst/>
                        <a:latin typeface="Times New Roman" panose="02020603050405020304"/>
                        <a:ea typeface="宋体" panose="02010600030101010101" pitchFamily="2" charset="-122"/>
                      </a:endParaRPr>
                    </a:p>
                  </a:txBody>
                  <a:tcPr marL="68580" marR="68580" marT="0" marB="0" anchor="ctr"/>
                </a:tc>
                <a:tc>
                  <a:txBody>
                    <a:bodyPr/>
                    <a:lstStyle/>
                    <a:p>
                      <a:pPr indent="266700" algn="ctr">
                        <a:lnSpc>
                          <a:spcPts val="1200"/>
                        </a:lnSpc>
                        <a:spcAft>
                          <a:spcPts val="100"/>
                        </a:spcAft>
                        <a:tabLst>
                          <a:tab pos="2628265" algn="ctr"/>
                          <a:tab pos="5292725" algn="r"/>
                        </a:tabLst>
                      </a:pPr>
                      <a:r>
                        <a:rPr lang="en-US" sz="750" kern="100" dirty="0">
                          <a:effectLst/>
                        </a:rPr>
                        <a:t>3.16</a:t>
                      </a:r>
                      <a:endParaRPr lang="zh-CN" sz="750" kern="100">
                        <a:solidFill>
                          <a:srgbClr val="000000"/>
                        </a:solidFill>
                        <a:effectLst/>
                        <a:latin typeface="Times New Roman" panose="02020603050405020304"/>
                        <a:ea typeface="宋体" panose="02010600030101010101" pitchFamily="2" charset="-122"/>
                      </a:endParaRPr>
                    </a:p>
                  </a:txBody>
                  <a:tcPr marL="68580" marR="68580" marT="0" marB="0"/>
                </a:tc>
                <a:tc>
                  <a:txBody>
                    <a:bodyPr/>
                    <a:lstStyle/>
                    <a:p>
                      <a:pPr indent="266700" algn="ctr">
                        <a:lnSpc>
                          <a:spcPts val="1200"/>
                        </a:lnSpc>
                        <a:spcAft>
                          <a:spcPts val="100"/>
                        </a:spcAft>
                        <a:tabLst>
                          <a:tab pos="2628265" algn="ctr"/>
                          <a:tab pos="5292725" algn="r"/>
                        </a:tabLst>
                      </a:pPr>
                      <a:r>
                        <a:rPr lang="en-US" sz="750" kern="100" dirty="0">
                          <a:effectLst/>
                        </a:rPr>
                        <a:t>-0.24</a:t>
                      </a:r>
                      <a:endParaRPr lang="zh-CN" sz="750" kern="100">
                        <a:solidFill>
                          <a:srgbClr val="000000"/>
                        </a:solidFill>
                        <a:effectLst/>
                        <a:latin typeface="Times New Roman" panose="02020603050405020304"/>
                        <a:ea typeface="宋体" panose="02010600030101010101" pitchFamily="2" charset="-122"/>
                      </a:endParaRPr>
                    </a:p>
                  </a:txBody>
                  <a:tcPr marL="68580" marR="68580" marT="0" marB="0"/>
                </a:tc>
                <a:tc>
                  <a:txBody>
                    <a:bodyPr/>
                    <a:lstStyle/>
                    <a:p>
                      <a:pPr indent="266700" algn="ctr">
                        <a:lnSpc>
                          <a:spcPts val="1200"/>
                        </a:lnSpc>
                        <a:spcAft>
                          <a:spcPts val="100"/>
                        </a:spcAft>
                        <a:tabLst>
                          <a:tab pos="2628265" algn="ctr"/>
                          <a:tab pos="5292725" algn="r"/>
                        </a:tabLst>
                      </a:pPr>
                      <a:r>
                        <a:rPr lang="en-US" sz="750" kern="100" dirty="0">
                          <a:effectLst/>
                        </a:rPr>
                        <a:t>0.90</a:t>
                      </a:r>
                      <a:endParaRPr lang="zh-CN" sz="750" kern="100" dirty="0">
                        <a:solidFill>
                          <a:srgbClr val="000000"/>
                        </a:solidFill>
                        <a:effectLst/>
                        <a:latin typeface="Times New Roman" panose="02020603050405020304"/>
                        <a:ea typeface="宋体" panose="02010600030101010101" pitchFamily="2" charset="-122"/>
                      </a:endParaRPr>
                    </a:p>
                  </a:txBody>
                  <a:tcPr marL="68580" marR="68580" marT="0" marB="0"/>
                </a:tc>
                <a:extLst>
                  <a:ext uri="{0D108BD9-81ED-4DB2-BD59-A6C34878D82A}">
                    <a16:rowId xmlns:a16="http://schemas.microsoft.com/office/drawing/2014/main" val="10004"/>
                  </a:ext>
                </a:extLst>
              </a:tr>
            </a:tbl>
          </a:graphicData>
        </a:graphic>
      </p:graphicFrame>
      <p:sp>
        <p:nvSpPr>
          <p:cNvPr id="6" name="TextBox 17"/>
          <p:cNvSpPr txBox="1"/>
          <p:nvPr/>
        </p:nvSpPr>
        <p:spPr>
          <a:xfrm>
            <a:off x="676334" y="3516593"/>
            <a:ext cx="385011" cy="1384995"/>
          </a:xfrm>
          <a:prstGeom prst="rect">
            <a:avLst/>
          </a:prstGeom>
          <a:noFill/>
        </p:spPr>
        <p:txBody>
          <a:bodyPr wrap="square" rtlCol="0">
            <a:spAutoFit/>
          </a:bodyPr>
          <a:lstStyle/>
          <a:p>
            <a:r>
              <a:rPr lang="zh-CN" altLang="zh-CN" sz="1200" dirty="0"/>
              <a:t>物品特征矩阵</a:t>
            </a:r>
            <a:r>
              <a:rPr lang="en-US" altLang="zh-CN" sz="1200" i="1" dirty="0"/>
              <a:t>M</a:t>
            </a:r>
            <a:endParaRPr lang="zh-CN" altLang="en-US" sz="1200" dirty="0">
              <a:solidFill>
                <a:schemeClr val="tx1">
                  <a:lumMod val="75000"/>
                  <a:lumOff val="25000"/>
                </a:schemeClr>
              </a:solidFill>
            </a:endParaRPr>
          </a:p>
        </p:txBody>
      </p:sp>
      <p:graphicFrame>
        <p:nvGraphicFramePr>
          <p:cNvPr id="7" name="表格 6"/>
          <p:cNvGraphicFramePr>
            <a:graphicFrameLocks noGrp="1"/>
          </p:cNvGraphicFramePr>
          <p:nvPr/>
        </p:nvGraphicFramePr>
        <p:xfrm>
          <a:off x="1110246" y="5025156"/>
          <a:ext cx="5176047" cy="1214395"/>
        </p:xfrm>
        <a:graphic>
          <a:graphicData uri="http://schemas.openxmlformats.org/drawingml/2006/table">
            <a:tbl>
              <a:tblPr firstRow="1" firstCol="1" bandRow="1">
                <a:tableStyleId>{93296810-A885-4BE3-A3E7-6D5BEEA58F35}</a:tableStyleId>
              </a:tblPr>
              <a:tblGrid>
                <a:gridCol w="1058944">
                  <a:extLst>
                    <a:ext uri="{9D8B030D-6E8A-4147-A177-3AD203B41FA5}">
                      <a16:colId xmlns:a16="http://schemas.microsoft.com/office/drawing/2014/main" val="20000"/>
                    </a:ext>
                  </a:extLst>
                </a:gridCol>
                <a:gridCol w="1049816">
                  <a:extLst>
                    <a:ext uri="{9D8B030D-6E8A-4147-A177-3AD203B41FA5}">
                      <a16:colId xmlns:a16="http://schemas.microsoft.com/office/drawing/2014/main" val="20001"/>
                    </a:ext>
                  </a:extLst>
                </a:gridCol>
                <a:gridCol w="1022429">
                  <a:extLst>
                    <a:ext uri="{9D8B030D-6E8A-4147-A177-3AD203B41FA5}">
                      <a16:colId xmlns:a16="http://schemas.microsoft.com/office/drawing/2014/main" val="20002"/>
                    </a:ext>
                  </a:extLst>
                </a:gridCol>
                <a:gridCol w="1022429">
                  <a:extLst>
                    <a:ext uri="{9D8B030D-6E8A-4147-A177-3AD203B41FA5}">
                      <a16:colId xmlns:a16="http://schemas.microsoft.com/office/drawing/2014/main" val="20003"/>
                    </a:ext>
                  </a:extLst>
                </a:gridCol>
                <a:gridCol w="1022429">
                  <a:extLst>
                    <a:ext uri="{9D8B030D-6E8A-4147-A177-3AD203B41FA5}">
                      <a16:colId xmlns:a16="http://schemas.microsoft.com/office/drawing/2014/main" val="20004"/>
                    </a:ext>
                  </a:extLst>
                </a:gridCol>
              </a:tblGrid>
              <a:tr h="313419">
                <a:tc>
                  <a:txBody>
                    <a:bodyPr/>
                    <a:lstStyle/>
                    <a:p>
                      <a:pPr indent="266700" algn="ctr">
                        <a:lnSpc>
                          <a:spcPts val="1200"/>
                        </a:lnSpc>
                        <a:spcAft>
                          <a:spcPts val="100"/>
                        </a:spcAft>
                        <a:tabLst>
                          <a:tab pos="2628265" algn="ctr"/>
                          <a:tab pos="5292725" algn="r"/>
                        </a:tabLst>
                      </a:pPr>
                      <a:r>
                        <a:rPr lang="en-US" sz="750" kern="100" dirty="0">
                          <a:effectLst/>
                        </a:rPr>
                        <a:t> </a:t>
                      </a:r>
                      <a:endParaRPr lang="zh-CN" sz="750" kern="100" dirty="0">
                        <a:solidFill>
                          <a:srgbClr val="000000"/>
                        </a:solidFill>
                        <a:effectLst/>
                        <a:latin typeface="Times New Roman" panose="02020603050405020304"/>
                        <a:ea typeface="宋体" panose="02010600030101010101" pitchFamily="2" charset="-122"/>
                      </a:endParaRPr>
                    </a:p>
                  </a:txBody>
                  <a:tcPr marL="68580" marR="68580" marT="0" marB="0"/>
                </a:tc>
                <a:tc>
                  <a:txBody>
                    <a:bodyPr/>
                    <a:lstStyle/>
                    <a:p>
                      <a:pPr indent="266700" algn="ctr">
                        <a:lnSpc>
                          <a:spcPts val="1200"/>
                        </a:lnSpc>
                        <a:spcAft>
                          <a:spcPts val="100"/>
                        </a:spcAft>
                        <a:tabLst>
                          <a:tab pos="2628265" algn="ctr"/>
                          <a:tab pos="5292725" algn="r"/>
                        </a:tabLst>
                      </a:pPr>
                      <a:r>
                        <a:rPr lang="zh-CN" sz="750" kern="100" dirty="0">
                          <a:effectLst/>
                        </a:rPr>
                        <a:t>物品</a:t>
                      </a:r>
                      <a:r>
                        <a:rPr lang="en-US" sz="750" kern="100" dirty="0">
                          <a:effectLst/>
                        </a:rPr>
                        <a:t>1</a:t>
                      </a:r>
                      <a:endParaRPr lang="zh-CN" sz="750" kern="100" dirty="0">
                        <a:solidFill>
                          <a:srgbClr val="000000"/>
                        </a:solidFill>
                        <a:effectLst/>
                        <a:latin typeface="Times New Roman" panose="02020603050405020304"/>
                        <a:ea typeface="宋体" panose="02010600030101010101" pitchFamily="2" charset="-122"/>
                      </a:endParaRPr>
                    </a:p>
                  </a:txBody>
                  <a:tcPr marL="68580" marR="68580" marT="0" marB="0" anchor="ctr"/>
                </a:tc>
                <a:tc>
                  <a:txBody>
                    <a:bodyPr/>
                    <a:lstStyle/>
                    <a:p>
                      <a:pPr indent="266700" algn="ctr">
                        <a:lnSpc>
                          <a:spcPts val="1200"/>
                        </a:lnSpc>
                        <a:spcAft>
                          <a:spcPts val="100"/>
                        </a:spcAft>
                        <a:tabLst>
                          <a:tab pos="2628265" algn="ctr"/>
                          <a:tab pos="5292725" algn="r"/>
                        </a:tabLst>
                      </a:pPr>
                      <a:r>
                        <a:rPr lang="zh-CN" sz="750" kern="100" dirty="0">
                          <a:effectLst/>
                        </a:rPr>
                        <a:t>物品</a:t>
                      </a:r>
                      <a:r>
                        <a:rPr lang="en-US" sz="750" kern="100" dirty="0">
                          <a:effectLst/>
                        </a:rPr>
                        <a:t>2</a:t>
                      </a:r>
                      <a:endParaRPr lang="zh-CN" sz="750" kern="100" dirty="0">
                        <a:solidFill>
                          <a:srgbClr val="000000"/>
                        </a:solidFill>
                        <a:effectLst/>
                        <a:latin typeface="Times New Roman" panose="02020603050405020304"/>
                        <a:ea typeface="宋体" panose="02010600030101010101" pitchFamily="2" charset="-122"/>
                      </a:endParaRPr>
                    </a:p>
                  </a:txBody>
                  <a:tcPr marL="68580" marR="68580" marT="0" marB="0" anchor="ctr"/>
                </a:tc>
                <a:tc>
                  <a:txBody>
                    <a:bodyPr/>
                    <a:lstStyle/>
                    <a:p>
                      <a:pPr indent="266700" algn="ctr">
                        <a:lnSpc>
                          <a:spcPts val="1200"/>
                        </a:lnSpc>
                        <a:spcAft>
                          <a:spcPts val="100"/>
                        </a:spcAft>
                        <a:tabLst>
                          <a:tab pos="2628265" algn="ctr"/>
                          <a:tab pos="5292725" algn="r"/>
                        </a:tabLst>
                      </a:pPr>
                      <a:r>
                        <a:rPr lang="zh-CN" sz="750" kern="100" dirty="0">
                          <a:effectLst/>
                        </a:rPr>
                        <a:t>物品</a:t>
                      </a:r>
                      <a:r>
                        <a:rPr lang="en-US" sz="750" kern="100" dirty="0">
                          <a:effectLst/>
                        </a:rPr>
                        <a:t>3</a:t>
                      </a:r>
                      <a:endParaRPr lang="zh-CN" sz="750" kern="100" dirty="0">
                        <a:solidFill>
                          <a:srgbClr val="000000"/>
                        </a:solidFill>
                        <a:effectLst/>
                        <a:latin typeface="Times New Roman" panose="02020603050405020304"/>
                        <a:ea typeface="宋体" panose="02010600030101010101" pitchFamily="2" charset="-122"/>
                      </a:endParaRPr>
                    </a:p>
                  </a:txBody>
                  <a:tcPr marL="68580" marR="68580" marT="0" marB="0" anchor="ctr"/>
                </a:tc>
                <a:tc>
                  <a:txBody>
                    <a:bodyPr/>
                    <a:lstStyle/>
                    <a:p>
                      <a:pPr indent="266700" algn="ctr">
                        <a:lnSpc>
                          <a:spcPts val="1200"/>
                        </a:lnSpc>
                        <a:spcAft>
                          <a:spcPts val="100"/>
                        </a:spcAft>
                        <a:tabLst>
                          <a:tab pos="2628265" algn="ctr"/>
                          <a:tab pos="5292725" algn="r"/>
                        </a:tabLst>
                      </a:pPr>
                      <a:r>
                        <a:rPr lang="zh-CN" sz="750" kern="100" dirty="0">
                          <a:effectLst/>
                        </a:rPr>
                        <a:t>物品</a:t>
                      </a:r>
                      <a:r>
                        <a:rPr lang="en-US" sz="750" kern="100" dirty="0">
                          <a:effectLst/>
                        </a:rPr>
                        <a:t>4</a:t>
                      </a:r>
                      <a:endParaRPr lang="zh-CN" sz="750" kern="100" dirty="0">
                        <a:solidFill>
                          <a:srgbClr val="000000"/>
                        </a:solidFill>
                        <a:effectLst/>
                        <a:latin typeface="Times New Roman" panose="02020603050405020304"/>
                        <a:ea typeface="宋体" panose="02010600030101010101" pitchFamily="2" charset="-122"/>
                      </a:endParaRPr>
                    </a:p>
                  </a:txBody>
                  <a:tcPr marL="68580" marR="68580" marT="0" marB="0" anchor="ctr"/>
                </a:tc>
                <a:extLst>
                  <a:ext uri="{0D108BD9-81ED-4DB2-BD59-A6C34878D82A}">
                    <a16:rowId xmlns:a16="http://schemas.microsoft.com/office/drawing/2014/main" val="10000"/>
                  </a:ext>
                </a:extLst>
              </a:tr>
              <a:tr h="225244">
                <a:tc>
                  <a:txBody>
                    <a:bodyPr/>
                    <a:lstStyle/>
                    <a:p>
                      <a:pPr indent="266700" algn="ctr">
                        <a:lnSpc>
                          <a:spcPts val="1200"/>
                        </a:lnSpc>
                        <a:spcAft>
                          <a:spcPts val="100"/>
                        </a:spcAft>
                        <a:tabLst>
                          <a:tab pos="2628265" algn="ctr"/>
                          <a:tab pos="5292725" algn="r"/>
                        </a:tabLst>
                      </a:pPr>
                      <a:r>
                        <a:rPr lang="zh-CN" sz="750" kern="100" dirty="0">
                          <a:effectLst/>
                        </a:rPr>
                        <a:t>用户</a:t>
                      </a:r>
                      <a:r>
                        <a:rPr lang="en-US" sz="750" kern="100" dirty="0">
                          <a:effectLst/>
                        </a:rPr>
                        <a:t>1</a:t>
                      </a:r>
                      <a:endParaRPr lang="zh-CN" sz="750" kern="100" dirty="0">
                        <a:solidFill>
                          <a:srgbClr val="000000"/>
                        </a:solidFill>
                        <a:effectLst/>
                        <a:latin typeface="Times New Roman" panose="02020603050405020304"/>
                        <a:ea typeface="宋体" panose="02010600030101010101" pitchFamily="2" charset="-122"/>
                      </a:endParaRPr>
                    </a:p>
                  </a:txBody>
                  <a:tcPr marL="68580" marR="68580" marT="0" marB="0" anchor="ctr"/>
                </a:tc>
                <a:tc>
                  <a:txBody>
                    <a:bodyPr/>
                    <a:lstStyle/>
                    <a:p>
                      <a:pPr indent="266700" algn="ctr">
                        <a:lnSpc>
                          <a:spcPts val="1200"/>
                        </a:lnSpc>
                        <a:spcAft>
                          <a:spcPts val="100"/>
                        </a:spcAft>
                        <a:tabLst>
                          <a:tab pos="2628265" algn="ctr"/>
                          <a:tab pos="5292725" algn="r"/>
                        </a:tabLst>
                      </a:pPr>
                      <a:r>
                        <a:rPr lang="en-US" sz="750" kern="100" dirty="0">
                          <a:effectLst/>
                        </a:rPr>
                        <a:t>4.796   </a:t>
                      </a:r>
                      <a:endParaRPr lang="zh-CN" sz="750" kern="100">
                        <a:solidFill>
                          <a:srgbClr val="000000"/>
                        </a:solidFill>
                        <a:effectLst/>
                        <a:latin typeface="Times New Roman" panose="02020603050405020304"/>
                        <a:ea typeface="宋体" panose="02010600030101010101" pitchFamily="2" charset="-122"/>
                      </a:endParaRPr>
                    </a:p>
                  </a:txBody>
                  <a:tcPr marL="68580" marR="68580" marT="0" marB="0"/>
                </a:tc>
                <a:tc>
                  <a:txBody>
                    <a:bodyPr/>
                    <a:lstStyle/>
                    <a:p>
                      <a:pPr indent="266700" algn="ctr">
                        <a:lnSpc>
                          <a:spcPts val="1200"/>
                        </a:lnSpc>
                        <a:spcAft>
                          <a:spcPts val="100"/>
                        </a:spcAft>
                        <a:tabLst>
                          <a:tab pos="2628265" algn="ctr"/>
                          <a:tab pos="5292725" algn="r"/>
                        </a:tabLst>
                      </a:pPr>
                      <a:r>
                        <a:rPr lang="en-US" sz="750" kern="100" dirty="0">
                          <a:effectLst/>
                        </a:rPr>
                        <a:t>5.009   </a:t>
                      </a:r>
                      <a:endParaRPr lang="zh-CN" sz="750" kern="100">
                        <a:solidFill>
                          <a:srgbClr val="000000"/>
                        </a:solidFill>
                        <a:effectLst/>
                        <a:latin typeface="Times New Roman" panose="02020603050405020304"/>
                        <a:ea typeface="宋体" panose="02010600030101010101" pitchFamily="2" charset="-122"/>
                      </a:endParaRPr>
                    </a:p>
                  </a:txBody>
                  <a:tcPr marL="68580" marR="68580" marT="0" marB="0"/>
                </a:tc>
                <a:tc>
                  <a:txBody>
                    <a:bodyPr/>
                    <a:lstStyle/>
                    <a:p>
                      <a:pPr indent="266700" algn="ctr">
                        <a:lnSpc>
                          <a:spcPts val="1200"/>
                        </a:lnSpc>
                        <a:spcAft>
                          <a:spcPts val="100"/>
                        </a:spcAft>
                        <a:tabLst>
                          <a:tab pos="2628265" algn="ctr"/>
                          <a:tab pos="5292725" algn="r"/>
                        </a:tabLst>
                      </a:pPr>
                      <a:r>
                        <a:rPr lang="en-US" sz="750" kern="100" dirty="0">
                          <a:effectLst/>
                        </a:rPr>
                        <a:t>1.969   </a:t>
                      </a:r>
                      <a:endParaRPr lang="zh-CN" sz="750" kern="100" dirty="0">
                        <a:solidFill>
                          <a:srgbClr val="000000"/>
                        </a:solidFill>
                        <a:effectLst/>
                        <a:latin typeface="Times New Roman" panose="02020603050405020304"/>
                        <a:ea typeface="宋体" panose="02010600030101010101" pitchFamily="2" charset="-122"/>
                      </a:endParaRPr>
                    </a:p>
                  </a:txBody>
                  <a:tcPr marL="68580" marR="68580" marT="0" marB="0"/>
                </a:tc>
                <a:tc>
                  <a:txBody>
                    <a:bodyPr/>
                    <a:lstStyle/>
                    <a:p>
                      <a:pPr indent="266700" algn="ctr">
                        <a:lnSpc>
                          <a:spcPts val="1200"/>
                        </a:lnSpc>
                        <a:spcAft>
                          <a:spcPts val="100"/>
                        </a:spcAft>
                        <a:tabLst>
                          <a:tab pos="2628265" algn="ctr"/>
                          <a:tab pos="5292725" algn="r"/>
                        </a:tabLst>
                      </a:pPr>
                      <a:r>
                        <a:rPr lang="en-US" sz="750" kern="100" dirty="0">
                          <a:effectLst/>
                        </a:rPr>
                        <a:t>3.614   </a:t>
                      </a:r>
                      <a:endParaRPr lang="zh-CN" sz="750" kern="100">
                        <a:solidFill>
                          <a:srgbClr val="000000"/>
                        </a:solidFill>
                        <a:effectLst/>
                        <a:latin typeface="Times New Roman" panose="02020603050405020304"/>
                        <a:ea typeface="宋体" panose="02010600030101010101" pitchFamily="2" charset="-122"/>
                      </a:endParaRPr>
                    </a:p>
                  </a:txBody>
                  <a:tcPr marL="68580" marR="68580" marT="0" marB="0"/>
                </a:tc>
                <a:extLst>
                  <a:ext uri="{0D108BD9-81ED-4DB2-BD59-A6C34878D82A}">
                    <a16:rowId xmlns:a16="http://schemas.microsoft.com/office/drawing/2014/main" val="10001"/>
                  </a:ext>
                </a:extLst>
              </a:tr>
              <a:tr h="225244">
                <a:tc>
                  <a:txBody>
                    <a:bodyPr/>
                    <a:lstStyle/>
                    <a:p>
                      <a:pPr indent="266700" algn="ctr">
                        <a:lnSpc>
                          <a:spcPts val="1200"/>
                        </a:lnSpc>
                        <a:spcAft>
                          <a:spcPts val="100"/>
                        </a:spcAft>
                        <a:tabLst>
                          <a:tab pos="2628265" algn="ctr"/>
                          <a:tab pos="5292725" algn="r"/>
                        </a:tabLst>
                      </a:pPr>
                      <a:r>
                        <a:rPr lang="zh-CN" sz="750" kern="100" dirty="0">
                          <a:effectLst/>
                        </a:rPr>
                        <a:t>用户</a:t>
                      </a:r>
                      <a:r>
                        <a:rPr lang="en-US" sz="750" kern="100" dirty="0">
                          <a:effectLst/>
                        </a:rPr>
                        <a:t>2</a:t>
                      </a:r>
                      <a:endParaRPr lang="zh-CN" sz="750" kern="100" dirty="0">
                        <a:solidFill>
                          <a:srgbClr val="000000"/>
                        </a:solidFill>
                        <a:effectLst/>
                        <a:latin typeface="Times New Roman" panose="02020603050405020304"/>
                        <a:ea typeface="宋体" panose="02010600030101010101" pitchFamily="2" charset="-122"/>
                      </a:endParaRPr>
                    </a:p>
                  </a:txBody>
                  <a:tcPr marL="68580" marR="68580" marT="0" marB="0" anchor="ctr"/>
                </a:tc>
                <a:tc>
                  <a:txBody>
                    <a:bodyPr/>
                    <a:lstStyle/>
                    <a:p>
                      <a:pPr indent="266700" algn="ctr">
                        <a:lnSpc>
                          <a:spcPts val="1200"/>
                        </a:lnSpc>
                        <a:spcAft>
                          <a:spcPts val="100"/>
                        </a:spcAft>
                        <a:tabLst>
                          <a:tab pos="2628265" algn="ctr"/>
                          <a:tab pos="5292725" algn="r"/>
                        </a:tabLst>
                      </a:pPr>
                      <a:r>
                        <a:rPr lang="en-US" sz="750" kern="100" dirty="0">
                          <a:effectLst/>
                        </a:rPr>
                        <a:t>1.965   </a:t>
                      </a:r>
                      <a:endParaRPr lang="zh-CN" sz="750" kern="100">
                        <a:solidFill>
                          <a:srgbClr val="000000"/>
                        </a:solidFill>
                        <a:effectLst/>
                        <a:latin typeface="Times New Roman" panose="02020603050405020304"/>
                        <a:ea typeface="宋体" panose="02010600030101010101" pitchFamily="2" charset="-122"/>
                      </a:endParaRPr>
                    </a:p>
                  </a:txBody>
                  <a:tcPr marL="68580" marR="68580" marT="0" marB="0"/>
                </a:tc>
                <a:tc>
                  <a:txBody>
                    <a:bodyPr/>
                    <a:lstStyle/>
                    <a:p>
                      <a:pPr indent="266700" algn="ctr">
                        <a:lnSpc>
                          <a:spcPts val="1200"/>
                        </a:lnSpc>
                        <a:spcAft>
                          <a:spcPts val="100"/>
                        </a:spcAft>
                        <a:tabLst>
                          <a:tab pos="2628265" algn="ctr"/>
                          <a:tab pos="5292725" algn="r"/>
                        </a:tabLst>
                      </a:pPr>
                      <a:r>
                        <a:rPr lang="en-US" sz="750" kern="100" dirty="0">
                          <a:effectLst/>
                        </a:rPr>
                        <a:t>1.958   </a:t>
                      </a:r>
                      <a:endParaRPr lang="zh-CN" sz="750" kern="100">
                        <a:solidFill>
                          <a:srgbClr val="000000"/>
                        </a:solidFill>
                        <a:effectLst/>
                        <a:latin typeface="Times New Roman" panose="02020603050405020304"/>
                        <a:ea typeface="宋体" panose="02010600030101010101" pitchFamily="2" charset="-122"/>
                      </a:endParaRPr>
                    </a:p>
                  </a:txBody>
                  <a:tcPr marL="68580" marR="68580" marT="0" marB="0"/>
                </a:tc>
                <a:tc>
                  <a:txBody>
                    <a:bodyPr/>
                    <a:lstStyle/>
                    <a:p>
                      <a:pPr indent="266700" algn="ctr">
                        <a:lnSpc>
                          <a:spcPts val="1200"/>
                        </a:lnSpc>
                        <a:spcAft>
                          <a:spcPts val="100"/>
                        </a:spcAft>
                        <a:tabLst>
                          <a:tab pos="2628265" algn="ctr"/>
                          <a:tab pos="5292725" algn="r"/>
                        </a:tabLst>
                      </a:pPr>
                      <a:r>
                        <a:rPr lang="en-US" sz="750" kern="100" dirty="0">
                          <a:effectLst/>
                        </a:rPr>
                        <a:t>2.846   </a:t>
                      </a:r>
                      <a:endParaRPr lang="zh-CN" sz="750" kern="100">
                        <a:solidFill>
                          <a:srgbClr val="000000"/>
                        </a:solidFill>
                        <a:effectLst/>
                        <a:latin typeface="Times New Roman" panose="02020603050405020304"/>
                        <a:ea typeface="宋体" panose="02010600030101010101" pitchFamily="2" charset="-122"/>
                      </a:endParaRPr>
                    </a:p>
                  </a:txBody>
                  <a:tcPr marL="68580" marR="68580" marT="0" marB="0"/>
                </a:tc>
                <a:tc>
                  <a:txBody>
                    <a:bodyPr/>
                    <a:lstStyle/>
                    <a:p>
                      <a:pPr indent="266700" algn="ctr">
                        <a:lnSpc>
                          <a:spcPts val="1200"/>
                        </a:lnSpc>
                        <a:spcAft>
                          <a:spcPts val="100"/>
                        </a:spcAft>
                        <a:tabLst>
                          <a:tab pos="2628265" algn="ctr"/>
                          <a:tab pos="5292725" algn="r"/>
                        </a:tabLst>
                      </a:pPr>
                      <a:r>
                        <a:rPr lang="en-US" sz="750" kern="100" dirty="0">
                          <a:effectLst/>
                        </a:rPr>
                        <a:t>4.795   </a:t>
                      </a:r>
                      <a:endParaRPr lang="zh-CN" sz="750" kern="100">
                        <a:solidFill>
                          <a:srgbClr val="000000"/>
                        </a:solidFill>
                        <a:effectLst/>
                        <a:latin typeface="Times New Roman" panose="02020603050405020304"/>
                        <a:ea typeface="宋体" panose="02010600030101010101" pitchFamily="2" charset="-122"/>
                      </a:endParaRPr>
                    </a:p>
                  </a:txBody>
                  <a:tcPr marL="68580" marR="68580" marT="0" marB="0"/>
                </a:tc>
                <a:extLst>
                  <a:ext uri="{0D108BD9-81ED-4DB2-BD59-A6C34878D82A}">
                    <a16:rowId xmlns:a16="http://schemas.microsoft.com/office/drawing/2014/main" val="10002"/>
                  </a:ext>
                </a:extLst>
              </a:tr>
              <a:tr h="225244">
                <a:tc>
                  <a:txBody>
                    <a:bodyPr/>
                    <a:lstStyle/>
                    <a:p>
                      <a:pPr indent="266700" algn="ctr">
                        <a:lnSpc>
                          <a:spcPts val="1200"/>
                        </a:lnSpc>
                        <a:spcAft>
                          <a:spcPts val="100"/>
                        </a:spcAft>
                        <a:tabLst>
                          <a:tab pos="2628265" algn="ctr"/>
                          <a:tab pos="5292725" algn="r"/>
                        </a:tabLst>
                      </a:pPr>
                      <a:r>
                        <a:rPr lang="zh-CN" sz="750" kern="100" dirty="0">
                          <a:effectLst/>
                        </a:rPr>
                        <a:t>用户</a:t>
                      </a:r>
                      <a:r>
                        <a:rPr lang="en-US" sz="750" kern="100" dirty="0">
                          <a:effectLst/>
                        </a:rPr>
                        <a:t>3</a:t>
                      </a:r>
                      <a:endParaRPr lang="zh-CN" sz="750" kern="100" dirty="0">
                        <a:solidFill>
                          <a:srgbClr val="000000"/>
                        </a:solidFill>
                        <a:effectLst/>
                        <a:latin typeface="Times New Roman" panose="02020603050405020304"/>
                        <a:ea typeface="宋体" panose="02010600030101010101" pitchFamily="2" charset="-122"/>
                      </a:endParaRPr>
                    </a:p>
                  </a:txBody>
                  <a:tcPr marL="68580" marR="68580" marT="0" marB="0" anchor="ctr"/>
                </a:tc>
                <a:tc>
                  <a:txBody>
                    <a:bodyPr/>
                    <a:lstStyle/>
                    <a:p>
                      <a:pPr indent="266700" algn="ctr">
                        <a:lnSpc>
                          <a:spcPts val="1200"/>
                        </a:lnSpc>
                        <a:spcAft>
                          <a:spcPts val="100"/>
                        </a:spcAft>
                        <a:tabLst>
                          <a:tab pos="2628265" algn="ctr"/>
                          <a:tab pos="5292725" algn="r"/>
                        </a:tabLst>
                      </a:pPr>
                      <a:r>
                        <a:rPr lang="en-US" sz="750" kern="100" dirty="0">
                          <a:effectLst/>
                        </a:rPr>
                        <a:t>2.746   </a:t>
                      </a:r>
                      <a:endParaRPr lang="zh-CN" sz="750" kern="100">
                        <a:solidFill>
                          <a:srgbClr val="000000"/>
                        </a:solidFill>
                        <a:effectLst/>
                        <a:latin typeface="Times New Roman" panose="02020603050405020304"/>
                        <a:ea typeface="宋体" panose="02010600030101010101" pitchFamily="2" charset="-122"/>
                      </a:endParaRPr>
                    </a:p>
                  </a:txBody>
                  <a:tcPr marL="68580" marR="68580" marT="0" marB="0"/>
                </a:tc>
                <a:tc>
                  <a:txBody>
                    <a:bodyPr/>
                    <a:lstStyle/>
                    <a:p>
                      <a:pPr indent="266700" algn="ctr">
                        <a:lnSpc>
                          <a:spcPts val="1200"/>
                        </a:lnSpc>
                        <a:spcAft>
                          <a:spcPts val="100"/>
                        </a:spcAft>
                        <a:tabLst>
                          <a:tab pos="2628265" algn="ctr"/>
                          <a:tab pos="5292725" algn="r"/>
                        </a:tabLst>
                      </a:pPr>
                      <a:r>
                        <a:rPr lang="en-US" sz="750" kern="100" dirty="0">
                          <a:effectLst/>
                        </a:rPr>
                        <a:t>4.713   </a:t>
                      </a:r>
                      <a:endParaRPr lang="zh-CN" sz="750" kern="100">
                        <a:solidFill>
                          <a:srgbClr val="000000"/>
                        </a:solidFill>
                        <a:effectLst/>
                        <a:latin typeface="Times New Roman" panose="02020603050405020304"/>
                        <a:ea typeface="宋体" panose="02010600030101010101" pitchFamily="2" charset="-122"/>
                      </a:endParaRPr>
                    </a:p>
                  </a:txBody>
                  <a:tcPr marL="68580" marR="68580" marT="0" marB="0"/>
                </a:tc>
                <a:tc>
                  <a:txBody>
                    <a:bodyPr/>
                    <a:lstStyle/>
                    <a:p>
                      <a:pPr indent="266700" algn="ctr">
                        <a:lnSpc>
                          <a:spcPts val="1200"/>
                        </a:lnSpc>
                        <a:spcAft>
                          <a:spcPts val="100"/>
                        </a:spcAft>
                        <a:tabLst>
                          <a:tab pos="2628265" algn="ctr"/>
                          <a:tab pos="5292725" algn="r"/>
                        </a:tabLst>
                      </a:pPr>
                      <a:r>
                        <a:rPr lang="en-US" sz="750" kern="100" dirty="0">
                          <a:effectLst/>
                        </a:rPr>
                        <a:t>1.395   </a:t>
                      </a:r>
                      <a:endParaRPr lang="zh-CN" sz="750" kern="100">
                        <a:solidFill>
                          <a:srgbClr val="000000"/>
                        </a:solidFill>
                        <a:effectLst/>
                        <a:latin typeface="Times New Roman" panose="02020603050405020304"/>
                        <a:ea typeface="宋体" panose="02010600030101010101" pitchFamily="2" charset="-122"/>
                      </a:endParaRPr>
                    </a:p>
                  </a:txBody>
                  <a:tcPr marL="68580" marR="68580" marT="0" marB="0"/>
                </a:tc>
                <a:tc>
                  <a:txBody>
                    <a:bodyPr/>
                    <a:lstStyle/>
                    <a:p>
                      <a:pPr indent="266700" algn="ctr">
                        <a:lnSpc>
                          <a:spcPts val="1200"/>
                        </a:lnSpc>
                        <a:spcAft>
                          <a:spcPts val="100"/>
                        </a:spcAft>
                        <a:tabLst>
                          <a:tab pos="2628265" algn="ctr"/>
                          <a:tab pos="5292725" algn="r"/>
                        </a:tabLst>
                      </a:pPr>
                      <a:r>
                        <a:rPr lang="en-US" sz="750" kern="100" dirty="0">
                          <a:effectLst/>
                        </a:rPr>
                        <a:t>2.942   </a:t>
                      </a:r>
                      <a:endParaRPr lang="zh-CN" sz="750" kern="100">
                        <a:solidFill>
                          <a:srgbClr val="000000"/>
                        </a:solidFill>
                        <a:effectLst/>
                        <a:latin typeface="Times New Roman" panose="02020603050405020304"/>
                        <a:ea typeface="宋体" panose="02010600030101010101" pitchFamily="2" charset="-122"/>
                      </a:endParaRPr>
                    </a:p>
                  </a:txBody>
                  <a:tcPr marL="68580" marR="68580" marT="0" marB="0"/>
                </a:tc>
                <a:extLst>
                  <a:ext uri="{0D108BD9-81ED-4DB2-BD59-A6C34878D82A}">
                    <a16:rowId xmlns:a16="http://schemas.microsoft.com/office/drawing/2014/main" val="10003"/>
                  </a:ext>
                </a:extLst>
              </a:tr>
              <a:tr h="225244">
                <a:tc>
                  <a:txBody>
                    <a:bodyPr/>
                    <a:lstStyle/>
                    <a:p>
                      <a:pPr indent="266700" algn="ctr">
                        <a:lnSpc>
                          <a:spcPts val="1200"/>
                        </a:lnSpc>
                        <a:spcAft>
                          <a:spcPts val="100"/>
                        </a:spcAft>
                        <a:tabLst>
                          <a:tab pos="2628265" algn="ctr"/>
                          <a:tab pos="5292725" algn="r"/>
                        </a:tabLst>
                      </a:pPr>
                      <a:r>
                        <a:rPr lang="zh-CN" sz="750" kern="100" dirty="0">
                          <a:effectLst/>
                        </a:rPr>
                        <a:t>用户</a:t>
                      </a:r>
                      <a:r>
                        <a:rPr lang="en-US" sz="750" kern="100" dirty="0">
                          <a:effectLst/>
                        </a:rPr>
                        <a:t>4</a:t>
                      </a:r>
                      <a:endParaRPr lang="zh-CN" sz="750" kern="100" dirty="0">
                        <a:solidFill>
                          <a:srgbClr val="000000"/>
                        </a:solidFill>
                        <a:effectLst/>
                        <a:latin typeface="Times New Roman" panose="02020603050405020304"/>
                        <a:ea typeface="宋体" panose="02010600030101010101" pitchFamily="2" charset="-122"/>
                      </a:endParaRPr>
                    </a:p>
                  </a:txBody>
                  <a:tcPr marL="68580" marR="68580" marT="0" marB="0" anchor="ctr"/>
                </a:tc>
                <a:tc>
                  <a:txBody>
                    <a:bodyPr/>
                    <a:lstStyle/>
                    <a:p>
                      <a:pPr indent="266700" algn="ctr">
                        <a:lnSpc>
                          <a:spcPts val="1200"/>
                        </a:lnSpc>
                        <a:spcAft>
                          <a:spcPts val="100"/>
                        </a:spcAft>
                        <a:tabLst>
                          <a:tab pos="2628265" algn="ctr"/>
                          <a:tab pos="5292725" algn="r"/>
                        </a:tabLst>
                      </a:pPr>
                      <a:r>
                        <a:rPr lang="en-US" sz="750" kern="100" dirty="0">
                          <a:effectLst/>
                        </a:rPr>
                        <a:t>2.930   </a:t>
                      </a:r>
                      <a:endParaRPr lang="zh-CN" sz="750" kern="100" dirty="0">
                        <a:solidFill>
                          <a:srgbClr val="000000"/>
                        </a:solidFill>
                        <a:effectLst/>
                        <a:latin typeface="Times New Roman" panose="02020603050405020304"/>
                        <a:ea typeface="宋体" panose="02010600030101010101" pitchFamily="2" charset="-122"/>
                      </a:endParaRPr>
                    </a:p>
                  </a:txBody>
                  <a:tcPr marL="68580" marR="68580" marT="0" marB="0"/>
                </a:tc>
                <a:tc>
                  <a:txBody>
                    <a:bodyPr/>
                    <a:lstStyle/>
                    <a:p>
                      <a:pPr indent="266700" algn="ctr">
                        <a:lnSpc>
                          <a:spcPts val="1200"/>
                        </a:lnSpc>
                        <a:spcAft>
                          <a:spcPts val="100"/>
                        </a:spcAft>
                        <a:tabLst>
                          <a:tab pos="2628265" algn="ctr"/>
                          <a:tab pos="5292725" algn="r"/>
                        </a:tabLst>
                      </a:pPr>
                      <a:r>
                        <a:rPr lang="en-US" sz="750" kern="100" dirty="0">
                          <a:effectLst/>
                        </a:rPr>
                        <a:t>3.297   </a:t>
                      </a:r>
                      <a:endParaRPr lang="zh-CN" sz="750" kern="100" dirty="0">
                        <a:solidFill>
                          <a:srgbClr val="000000"/>
                        </a:solidFill>
                        <a:effectLst/>
                        <a:latin typeface="Times New Roman" panose="02020603050405020304"/>
                        <a:ea typeface="宋体" panose="02010600030101010101" pitchFamily="2" charset="-122"/>
                      </a:endParaRPr>
                    </a:p>
                  </a:txBody>
                  <a:tcPr marL="68580" marR="68580" marT="0" marB="0"/>
                </a:tc>
                <a:tc>
                  <a:txBody>
                    <a:bodyPr/>
                    <a:lstStyle/>
                    <a:p>
                      <a:pPr indent="266700" algn="ctr">
                        <a:lnSpc>
                          <a:spcPts val="1200"/>
                        </a:lnSpc>
                        <a:spcAft>
                          <a:spcPts val="100"/>
                        </a:spcAft>
                        <a:tabLst>
                          <a:tab pos="2628265" algn="ctr"/>
                          <a:tab pos="5292725" algn="r"/>
                        </a:tabLst>
                      </a:pPr>
                      <a:r>
                        <a:rPr lang="en-US" sz="750" kern="100" dirty="0">
                          <a:effectLst/>
                        </a:rPr>
                        <a:t>2.744   </a:t>
                      </a:r>
                      <a:endParaRPr lang="zh-CN" sz="750" kern="100">
                        <a:solidFill>
                          <a:srgbClr val="000000"/>
                        </a:solidFill>
                        <a:effectLst/>
                        <a:latin typeface="Times New Roman" panose="02020603050405020304"/>
                        <a:ea typeface="宋体" panose="02010600030101010101" pitchFamily="2" charset="-122"/>
                      </a:endParaRPr>
                    </a:p>
                  </a:txBody>
                  <a:tcPr marL="68580" marR="68580" marT="0" marB="0"/>
                </a:tc>
                <a:tc>
                  <a:txBody>
                    <a:bodyPr/>
                    <a:lstStyle/>
                    <a:p>
                      <a:pPr indent="266700" algn="ctr">
                        <a:lnSpc>
                          <a:spcPts val="1200"/>
                        </a:lnSpc>
                        <a:spcAft>
                          <a:spcPts val="100"/>
                        </a:spcAft>
                        <a:tabLst>
                          <a:tab pos="2628265" algn="ctr"/>
                          <a:tab pos="5292725" algn="r"/>
                        </a:tabLst>
                      </a:pPr>
                      <a:r>
                        <a:rPr lang="en-US" sz="750" kern="100" dirty="0">
                          <a:effectLst/>
                        </a:rPr>
                        <a:t>4.785   </a:t>
                      </a:r>
                      <a:endParaRPr lang="zh-CN" sz="750" kern="100" dirty="0">
                        <a:solidFill>
                          <a:srgbClr val="000000"/>
                        </a:solidFill>
                        <a:effectLst/>
                        <a:latin typeface="Times New Roman" panose="02020603050405020304"/>
                        <a:ea typeface="宋体" panose="02010600030101010101" pitchFamily="2" charset="-122"/>
                      </a:endParaRPr>
                    </a:p>
                  </a:txBody>
                  <a:tcPr marL="68580" marR="68580" marT="0" marB="0"/>
                </a:tc>
                <a:extLst>
                  <a:ext uri="{0D108BD9-81ED-4DB2-BD59-A6C34878D82A}">
                    <a16:rowId xmlns:a16="http://schemas.microsoft.com/office/drawing/2014/main" val="10004"/>
                  </a:ext>
                </a:extLst>
              </a:tr>
            </a:tbl>
          </a:graphicData>
        </a:graphic>
      </p:graphicFrame>
      <p:sp>
        <p:nvSpPr>
          <p:cNvPr id="8" name="TextBox 19"/>
          <p:cNvSpPr txBox="1"/>
          <p:nvPr/>
        </p:nvSpPr>
        <p:spPr>
          <a:xfrm>
            <a:off x="676334" y="5023942"/>
            <a:ext cx="332469" cy="1384995"/>
          </a:xfrm>
          <a:prstGeom prst="rect">
            <a:avLst/>
          </a:prstGeom>
          <a:noFill/>
        </p:spPr>
        <p:txBody>
          <a:bodyPr wrap="square" rtlCol="0">
            <a:spAutoFit/>
          </a:bodyPr>
          <a:lstStyle/>
          <a:p>
            <a:r>
              <a:rPr lang="zh-CN" altLang="zh-CN" sz="1200" dirty="0"/>
              <a:t>预测评分矩阵</a:t>
            </a:r>
            <a:r>
              <a:rPr lang="en-US" altLang="zh-CN" sz="1200" i="1" dirty="0"/>
              <a:t>A</a:t>
            </a:r>
            <a:endParaRPr lang="zh-CN" altLang="en-US" sz="1200" dirty="0">
              <a:solidFill>
                <a:schemeClr val="tx1">
                  <a:lumMod val="75000"/>
                  <a:lumOff val="25000"/>
                </a:schemeClr>
              </a:solidFill>
            </a:endParaRPr>
          </a:p>
        </p:txBody>
      </p:sp>
      <p:sp>
        <p:nvSpPr>
          <p:cNvPr id="9" name="矩形 8"/>
          <p:cNvSpPr/>
          <p:nvPr/>
        </p:nvSpPr>
        <p:spPr>
          <a:xfrm>
            <a:off x="8423523" y="2491444"/>
            <a:ext cx="1542248" cy="44932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a:t>用户评分矩阵</a:t>
            </a:r>
            <a:r>
              <a:rPr lang="en-US" altLang="zh-CN" sz="1400" dirty="0"/>
              <a:t>A</a:t>
            </a:r>
            <a:endParaRPr lang="zh-CN" altLang="en-US" sz="1400"/>
          </a:p>
        </p:txBody>
      </p:sp>
      <p:sp>
        <p:nvSpPr>
          <p:cNvPr id="10" name="矩形 9"/>
          <p:cNvSpPr/>
          <p:nvPr/>
        </p:nvSpPr>
        <p:spPr>
          <a:xfrm>
            <a:off x="7633350" y="3562403"/>
            <a:ext cx="1475572" cy="481616"/>
          </a:xfrm>
          <a:prstGeom prst="rect">
            <a:avLst/>
          </a:prstGeom>
          <a:solidFill>
            <a:srgbClr val="C1D9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a:t>用户评分矩阵</a:t>
            </a:r>
            <a:r>
              <a:rPr lang="en-US" altLang="zh-CN" sz="1400" dirty="0"/>
              <a:t>U</a:t>
            </a:r>
            <a:endParaRPr lang="zh-CN" altLang="en-US" sz="1400"/>
          </a:p>
        </p:txBody>
      </p:sp>
      <p:sp>
        <p:nvSpPr>
          <p:cNvPr id="11" name="矩形 10"/>
          <p:cNvSpPr/>
          <p:nvPr/>
        </p:nvSpPr>
        <p:spPr>
          <a:xfrm>
            <a:off x="9366497" y="3562403"/>
            <a:ext cx="1504149" cy="481616"/>
          </a:xfrm>
          <a:prstGeom prst="rect">
            <a:avLst/>
          </a:prstGeom>
          <a:solidFill>
            <a:srgbClr val="61C0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a:t>用户评分矩阵</a:t>
            </a:r>
            <a:r>
              <a:rPr lang="en-US" altLang="zh-CN" sz="1400" dirty="0"/>
              <a:t>M</a:t>
            </a:r>
            <a:endParaRPr lang="zh-CN" altLang="en-US" sz="1400"/>
          </a:p>
        </p:txBody>
      </p:sp>
      <p:cxnSp>
        <p:nvCxnSpPr>
          <p:cNvPr id="12" name="直接连接符 11"/>
          <p:cNvCxnSpPr>
            <a:stCxn id="9" idx="2"/>
            <a:endCxn id="10" idx="0"/>
          </p:cNvCxnSpPr>
          <p:nvPr/>
        </p:nvCxnSpPr>
        <p:spPr>
          <a:xfrm flipH="1">
            <a:off x="8371136" y="2940772"/>
            <a:ext cx="823511" cy="621631"/>
          </a:xfrm>
          <a:prstGeom prst="line">
            <a:avLst/>
          </a:prstGeom>
          <a:ln w="285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a:stCxn id="9" idx="2"/>
            <a:endCxn id="11" idx="0"/>
          </p:cNvCxnSpPr>
          <p:nvPr/>
        </p:nvCxnSpPr>
        <p:spPr>
          <a:xfrm>
            <a:off x="9194647" y="2940772"/>
            <a:ext cx="923925" cy="621631"/>
          </a:xfrm>
          <a:prstGeom prst="line">
            <a:avLst/>
          </a:prstGeom>
          <a:ln w="285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4" name="TextBox 8208"/>
          <p:cNvSpPr txBox="1"/>
          <p:nvPr/>
        </p:nvSpPr>
        <p:spPr>
          <a:xfrm>
            <a:off x="7633350" y="3034369"/>
            <a:ext cx="2485222" cy="369332"/>
          </a:xfrm>
          <a:prstGeom prst="rect">
            <a:avLst/>
          </a:prstGeom>
          <a:noFill/>
        </p:spPr>
        <p:txBody>
          <a:bodyPr wrap="square" rtlCol="0">
            <a:spAutoFit/>
          </a:bodyPr>
          <a:lstStyle/>
          <a:p>
            <a:r>
              <a:rPr lang="en-US" altLang="zh-CN" i="1" dirty="0">
                <a:solidFill>
                  <a:schemeClr val="tx1">
                    <a:lumMod val="75000"/>
                    <a:lumOff val="25000"/>
                  </a:schemeClr>
                </a:solidFill>
                <a:latin typeface="+mj-ea"/>
                <a:ea typeface="+mj-ea"/>
              </a:rPr>
              <a:t>A</a:t>
            </a:r>
            <a:r>
              <a:rPr lang="en-US" altLang="zh-CN" dirty="0">
                <a:solidFill>
                  <a:schemeClr val="tx1">
                    <a:lumMod val="75000"/>
                    <a:lumOff val="25000"/>
                  </a:schemeClr>
                </a:solidFill>
                <a:latin typeface="+mj-ea"/>
                <a:ea typeface="+mj-ea"/>
              </a:rPr>
              <a:t>=</a:t>
            </a:r>
            <a:r>
              <a:rPr lang="en-US" altLang="zh-CN" i="1" dirty="0">
                <a:solidFill>
                  <a:schemeClr val="tx1">
                    <a:lumMod val="75000"/>
                    <a:lumOff val="25000"/>
                  </a:schemeClr>
                </a:solidFill>
                <a:latin typeface="+mj-ea"/>
                <a:ea typeface="+mj-ea"/>
              </a:rPr>
              <a:t>U</a:t>
            </a:r>
            <a:r>
              <a:rPr lang="en-US" altLang="zh-CN" dirty="0">
                <a:solidFill>
                  <a:schemeClr val="tx1">
                    <a:lumMod val="75000"/>
                    <a:lumOff val="25000"/>
                  </a:schemeClr>
                </a:solidFill>
                <a:latin typeface="+mj-ea"/>
                <a:ea typeface="+mj-ea"/>
              </a:rPr>
              <a:t>×</a:t>
            </a:r>
            <a:r>
              <a:rPr lang="en-US" altLang="zh-CN" i="1" dirty="0">
                <a:solidFill>
                  <a:schemeClr val="tx1">
                    <a:lumMod val="75000"/>
                    <a:lumOff val="25000"/>
                  </a:schemeClr>
                </a:solidFill>
                <a:latin typeface="+mj-ea"/>
                <a:ea typeface="+mj-ea"/>
              </a:rPr>
              <a:t>M</a:t>
            </a:r>
            <a:r>
              <a:rPr lang="en-US" altLang="zh-CN" baseline="30000" dirty="0">
                <a:solidFill>
                  <a:schemeClr val="tx1">
                    <a:lumMod val="75000"/>
                    <a:lumOff val="25000"/>
                  </a:schemeClr>
                </a:solidFill>
                <a:latin typeface="+mj-ea"/>
                <a:ea typeface="+mj-ea"/>
              </a:rPr>
              <a:t>T</a:t>
            </a:r>
            <a:endParaRPr lang="zh-CN" altLang="en-US" dirty="0">
              <a:solidFill>
                <a:schemeClr val="tx1">
                  <a:lumMod val="75000"/>
                  <a:lumOff val="25000"/>
                </a:schemeClr>
              </a:solidFill>
              <a:latin typeface="+mj-ea"/>
              <a:ea typeface="+mj-ea"/>
            </a:endParaRPr>
          </a:p>
        </p:txBody>
      </p:sp>
      <p:grpSp>
        <p:nvGrpSpPr>
          <p:cNvPr id="15" name="组合 14"/>
          <p:cNvGrpSpPr/>
          <p:nvPr/>
        </p:nvGrpSpPr>
        <p:grpSpPr>
          <a:xfrm>
            <a:off x="8969976" y="4288394"/>
            <a:ext cx="449341" cy="751374"/>
            <a:chOff x="1265991" y="1060945"/>
            <a:chExt cx="449341" cy="374451"/>
          </a:xfrm>
        </p:grpSpPr>
        <p:sp>
          <p:nvSpPr>
            <p:cNvPr id="16" name="右箭头 50"/>
            <p:cNvSpPr/>
            <p:nvPr/>
          </p:nvSpPr>
          <p:spPr>
            <a:xfrm rot="5400000">
              <a:off x="1303436" y="1023500"/>
              <a:ext cx="374451" cy="449341"/>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7" name="右箭头 4"/>
            <p:cNvSpPr/>
            <p:nvPr/>
          </p:nvSpPr>
          <p:spPr>
            <a:xfrm>
              <a:off x="1355860" y="1060945"/>
              <a:ext cx="269605" cy="26211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zh-CN" altLang="en-US" sz="1300" kern="1200"/>
            </a:p>
          </p:txBody>
        </p:sp>
      </p:grpSp>
      <p:sp>
        <p:nvSpPr>
          <p:cNvPr id="18" name="矩形 17"/>
          <p:cNvSpPr/>
          <p:nvPr/>
        </p:nvSpPr>
        <p:spPr>
          <a:xfrm>
            <a:off x="8371136" y="5129638"/>
            <a:ext cx="1789095" cy="449328"/>
          </a:xfrm>
          <a:prstGeom prst="rect">
            <a:avLst/>
          </a:prstGeom>
          <a:solidFill>
            <a:srgbClr val="73D2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400" dirty="0"/>
              <a:t>  </a:t>
            </a:r>
            <a:r>
              <a:rPr lang="zh-CN" altLang="zh-CN" sz="1400" dirty="0"/>
              <a:t>预测评分矩阵</a:t>
            </a:r>
            <a:r>
              <a:rPr lang="en-US" altLang="zh-CN" sz="1400" i="1" dirty="0" err="1"/>
              <a:t>A</a:t>
            </a:r>
            <a:r>
              <a:rPr lang="en-US" altLang="zh-CN" sz="1400" dirty="0" err="1"/>
              <a:t>_k</a:t>
            </a:r>
            <a:endParaRPr lang="zh-CN" altLang="en-US" sz="1400" dirty="0">
              <a:solidFill>
                <a:schemeClr val="tx1">
                  <a:lumMod val="75000"/>
                  <a:lumOff val="25000"/>
                </a:schemeClr>
              </a:solidFill>
            </a:endParaRPr>
          </a:p>
        </p:txBody>
      </p:sp>
      <p:sp>
        <p:nvSpPr>
          <p:cNvPr id="19" name="文本框 6"/>
          <p:cNvSpPr txBox="1"/>
          <p:nvPr/>
        </p:nvSpPr>
        <p:spPr>
          <a:xfrm>
            <a:off x="536753" y="1016506"/>
            <a:ext cx="2709545" cy="337185"/>
          </a:xfrm>
          <a:prstGeom prst="rect">
            <a:avLst/>
          </a:prstGeom>
          <a:noFill/>
        </p:spPr>
        <p:txBody>
          <a:bodyPr wrap="none" rtlCol="0">
            <a:spAutoFit/>
          </a:bodyPr>
          <a:lstStyle/>
          <a:p>
            <a:pPr marL="285750" indent="-285750">
              <a:buFont typeface="Wingdings" panose="05000000000000000000" pitchFamily="2" charset="2"/>
              <a:buChar char="u"/>
            </a:pPr>
            <a:r>
              <a:rPr lang="zh-CN" altLang="zh-CN" sz="1600" b="1" dirty="0"/>
              <a:t>基于</a:t>
            </a:r>
            <a:r>
              <a:rPr lang="en-US" altLang="zh-CN" sz="1600" b="1" dirty="0"/>
              <a:t>ALS</a:t>
            </a:r>
            <a:r>
              <a:rPr lang="zh-CN" altLang="zh-CN" sz="1600" b="1" dirty="0"/>
              <a:t>的矩阵分解算法</a:t>
            </a:r>
          </a:p>
        </p:txBody>
      </p:sp>
      <p:sp>
        <p:nvSpPr>
          <p:cNvPr id="20" name="TextBox 16"/>
          <p:cNvSpPr txBox="1"/>
          <p:nvPr/>
        </p:nvSpPr>
        <p:spPr>
          <a:xfrm>
            <a:off x="1110246" y="1547686"/>
            <a:ext cx="5110845" cy="369332"/>
          </a:xfrm>
          <a:prstGeom prst="rect">
            <a:avLst/>
          </a:prstGeom>
          <a:solidFill>
            <a:schemeClr val="accent6">
              <a:lumMod val="75000"/>
            </a:schemeClr>
          </a:solidFill>
        </p:spPr>
        <p:txBody>
          <a:bodyPr wrap="square" rtlCol="0">
            <a:spAutoFit/>
          </a:bodyPr>
          <a:lstStyle>
            <a:defPPr>
              <a:defRPr lang="zh-CN"/>
            </a:defPPr>
            <a:lvl1pPr>
              <a:defRPr sz="1200">
                <a:solidFill>
                  <a:schemeClr val="tx1">
                    <a:lumMod val="75000"/>
                    <a:lumOff val="25000"/>
                  </a:schemeClr>
                </a:solidFill>
              </a:defRPr>
            </a:lvl1pPr>
          </a:lstStyle>
          <a:p>
            <a:pPr algn="ctr"/>
            <a:r>
              <a:rPr lang="zh-CN" altLang="en-US" sz="1800" b="1" dirty="0">
                <a:solidFill>
                  <a:schemeClr val="bg1"/>
                </a:solidFill>
              </a:rPr>
              <a:t>输 入 数 据</a:t>
            </a:r>
          </a:p>
        </p:txBody>
      </p:sp>
      <p:sp>
        <p:nvSpPr>
          <p:cNvPr id="21" name="TextBox 16"/>
          <p:cNvSpPr txBox="1"/>
          <p:nvPr/>
        </p:nvSpPr>
        <p:spPr>
          <a:xfrm>
            <a:off x="7633350" y="1539367"/>
            <a:ext cx="3237296" cy="369332"/>
          </a:xfrm>
          <a:prstGeom prst="rect">
            <a:avLst/>
          </a:prstGeom>
          <a:solidFill>
            <a:schemeClr val="bg1">
              <a:lumMod val="65000"/>
            </a:schemeClr>
          </a:solidFill>
        </p:spPr>
        <p:txBody>
          <a:bodyPr wrap="square" rtlCol="0">
            <a:spAutoFit/>
          </a:bodyPr>
          <a:lstStyle>
            <a:defPPr>
              <a:defRPr lang="zh-CN"/>
            </a:defPPr>
            <a:lvl1pPr>
              <a:defRPr sz="1200">
                <a:solidFill>
                  <a:schemeClr val="tx1">
                    <a:lumMod val="75000"/>
                    <a:lumOff val="25000"/>
                  </a:schemeClr>
                </a:solidFill>
              </a:defRPr>
            </a:lvl1pPr>
          </a:lstStyle>
          <a:p>
            <a:pPr algn="ctr"/>
            <a:r>
              <a:rPr lang="zh-CN" altLang="en-US" sz="1800" b="1" dirty="0">
                <a:solidFill>
                  <a:schemeClr val="bg1"/>
                </a:solidFill>
              </a:rPr>
              <a:t>    处 理 流 程</a:t>
            </a:r>
          </a:p>
        </p:txBody>
      </p:sp>
      <p:cxnSp>
        <p:nvCxnSpPr>
          <p:cNvPr id="22" name="直接连接符 21"/>
          <p:cNvCxnSpPr/>
          <p:nvPr/>
        </p:nvCxnSpPr>
        <p:spPr>
          <a:xfrm>
            <a:off x="6827521" y="1472596"/>
            <a:ext cx="0" cy="4705735"/>
          </a:xfrm>
          <a:prstGeom prst="line">
            <a:avLst/>
          </a:prstGeom>
          <a:ln>
            <a:prstDash val="dash"/>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slow" p14:dur="2000" advTm="49802"/>
    </mc:Choice>
    <mc:Fallback xmlns="">
      <p:transition spd="slow" advTm="49802"/>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altLang="zh-CN" dirty="0"/>
              <a:t>1 </a:t>
            </a:r>
            <a:r>
              <a:rPr lang="zh-CN" altLang="en-US" dirty="0"/>
              <a:t>大数据的概念与意义</a:t>
            </a:r>
          </a:p>
          <a:p>
            <a:endParaRPr lang="en-US" dirty="0"/>
          </a:p>
        </p:txBody>
      </p:sp>
      <p:sp>
        <p:nvSpPr>
          <p:cNvPr id="3" name="Content Placeholder 2"/>
          <p:cNvSpPr>
            <a:spLocks noGrp="1"/>
          </p:cNvSpPr>
          <p:nvPr>
            <p:ph sz="quarter" idx="13"/>
          </p:nvPr>
        </p:nvSpPr>
        <p:spPr/>
        <p:txBody>
          <a:bodyPr/>
          <a:lstStyle/>
          <a:p>
            <a:r>
              <a:rPr lang="en-US" altLang="zh-CN" dirty="0"/>
              <a:t>1.1.2  </a:t>
            </a:r>
            <a:r>
              <a:rPr lang="zh-CN" altLang="en-US" dirty="0"/>
              <a:t>大数据</a:t>
            </a:r>
            <a:r>
              <a:rPr lang="en-US" altLang="zh-CN" dirty="0"/>
              <a:t>4V</a:t>
            </a:r>
            <a:r>
              <a:rPr lang="zh-CN" altLang="en-US" dirty="0"/>
              <a:t>特征</a:t>
            </a:r>
          </a:p>
        </p:txBody>
      </p:sp>
      <p:sp>
        <p:nvSpPr>
          <p:cNvPr id="6" name="椭圆 5"/>
          <p:cNvSpPr/>
          <p:nvPr/>
        </p:nvSpPr>
        <p:spPr>
          <a:xfrm>
            <a:off x="5206081" y="3309947"/>
            <a:ext cx="1600203" cy="1600203"/>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0" dirty="0">
              <a:solidFill>
                <a:prstClr val="white"/>
              </a:solidFill>
            </a:endParaRPr>
          </a:p>
        </p:txBody>
      </p:sp>
      <p:sp>
        <p:nvSpPr>
          <p:cNvPr id="7" name="椭圆 6"/>
          <p:cNvSpPr/>
          <p:nvPr/>
        </p:nvSpPr>
        <p:spPr>
          <a:xfrm>
            <a:off x="5306852" y="3410718"/>
            <a:ext cx="1398662" cy="1398662"/>
          </a:xfrm>
          <a:prstGeom prst="ellipse">
            <a:avLst/>
          </a:prstGeom>
          <a:noFill/>
          <a:ln w="38100">
            <a:solidFill>
              <a:srgbClr val="F2F2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0">
              <a:solidFill>
                <a:prstClr val="white"/>
              </a:solidFill>
            </a:endParaRPr>
          </a:p>
        </p:txBody>
      </p:sp>
      <p:sp>
        <p:nvSpPr>
          <p:cNvPr id="8" name="矩形 7"/>
          <p:cNvSpPr/>
          <p:nvPr/>
        </p:nvSpPr>
        <p:spPr>
          <a:xfrm>
            <a:off x="5462722" y="3517138"/>
            <a:ext cx="1077514" cy="1107996"/>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3300" b="1" dirty="0">
                <a:solidFill>
                  <a:prstClr val="white"/>
                </a:solidFill>
              </a:rPr>
              <a:t>4  V</a:t>
            </a:r>
          </a:p>
          <a:p>
            <a:r>
              <a:rPr lang="zh-CN" altLang="en-US" sz="3300" b="1" dirty="0">
                <a:solidFill>
                  <a:prstClr val="white"/>
                </a:solidFill>
              </a:rPr>
              <a:t>特征</a:t>
            </a:r>
            <a:endParaRPr lang="en-US" altLang="zh-CN" sz="3300" b="1" dirty="0">
              <a:solidFill>
                <a:prstClr val="white"/>
              </a:solidFill>
            </a:endParaRPr>
          </a:p>
        </p:txBody>
      </p:sp>
      <p:sp>
        <p:nvSpPr>
          <p:cNvPr id="9" name="矩形 8"/>
          <p:cNvSpPr/>
          <p:nvPr/>
        </p:nvSpPr>
        <p:spPr>
          <a:xfrm>
            <a:off x="7237246" y="4338556"/>
            <a:ext cx="2894187" cy="369332"/>
          </a:xfrm>
          <a:prstGeom prst="rect">
            <a:avLst/>
          </a:prstGeom>
          <a:solidFill>
            <a:srgbClr val="FFC000"/>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kern="500" spc="225" dirty="0">
                <a:solidFill>
                  <a:prstClr val="white"/>
                </a:solidFill>
              </a:rPr>
              <a:t>种类多（</a:t>
            </a:r>
            <a:r>
              <a:rPr lang="en-US" altLang="zh-CN" b="1" kern="500" spc="225" dirty="0">
                <a:solidFill>
                  <a:schemeClr val="accent1">
                    <a:lumMod val="20000"/>
                    <a:lumOff val="80000"/>
                  </a:schemeClr>
                </a:solidFill>
              </a:rPr>
              <a:t>V</a:t>
            </a:r>
            <a:r>
              <a:rPr lang="en-US" altLang="zh-CN" kern="500" spc="225" dirty="0">
                <a:solidFill>
                  <a:prstClr val="white"/>
                </a:solidFill>
              </a:rPr>
              <a:t>ariety</a:t>
            </a:r>
            <a:r>
              <a:rPr lang="zh-CN" altLang="en-US" kern="500" spc="225" dirty="0">
                <a:solidFill>
                  <a:prstClr val="white"/>
                </a:solidFill>
              </a:rPr>
              <a:t>）</a:t>
            </a:r>
            <a:endParaRPr lang="zh-CN" altLang="en-US" spc="225" dirty="0">
              <a:solidFill>
                <a:prstClr val="white"/>
              </a:solidFill>
            </a:endParaRPr>
          </a:p>
        </p:txBody>
      </p:sp>
      <p:sp>
        <p:nvSpPr>
          <p:cNvPr id="10" name="矩形 9"/>
          <p:cNvSpPr/>
          <p:nvPr/>
        </p:nvSpPr>
        <p:spPr>
          <a:xfrm>
            <a:off x="1845630" y="4417132"/>
            <a:ext cx="2850242" cy="369332"/>
          </a:xfrm>
          <a:prstGeom prst="rect">
            <a:avLst/>
          </a:prstGeom>
          <a:solidFill>
            <a:srgbClr val="00B050"/>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kern="500" spc="225" dirty="0">
                <a:solidFill>
                  <a:prstClr val="white"/>
                </a:solidFill>
              </a:rPr>
              <a:t>速度快（</a:t>
            </a:r>
            <a:r>
              <a:rPr lang="en-US" altLang="zh-CN" b="1" kern="500" spc="225" dirty="0">
                <a:solidFill>
                  <a:schemeClr val="accent1">
                    <a:lumMod val="20000"/>
                    <a:lumOff val="80000"/>
                  </a:schemeClr>
                </a:solidFill>
              </a:rPr>
              <a:t>V</a:t>
            </a:r>
            <a:r>
              <a:rPr lang="en-US" altLang="zh-CN" kern="500" spc="225" dirty="0">
                <a:solidFill>
                  <a:prstClr val="white"/>
                </a:solidFill>
              </a:rPr>
              <a:t>elocity</a:t>
            </a:r>
            <a:r>
              <a:rPr lang="zh-CN" altLang="en-US" kern="500" spc="225" dirty="0">
                <a:solidFill>
                  <a:prstClr val="white"/>
                </a:solidFill>
              </a:rPr>
              <a:t>）</a:t>
            </a:r>
            <a:endParaRPr lang="zh-CN" altLang="en-US" spc="225" dirty="0">
              <a:solidFill>
                <a:prstClr val="white"/>
              </a:solidFill>
            </a:endParaRPr>
          </a:p>
        </p:txBody>
      </p:sp>
      <p:grpSp>
        <p:nvGrpSpPr>
          <p:cNvPr id="11" name="组合 10"/>
          <p:cNvGrpSpPr/>
          <p:nvPr/>
        </p:nvGrpSpPr>
        <p:grpSpPr>
          <a:xfrm>
            <a:off x="1795025" y="1977034"/>
            <a:ext cx="2907740" cy="377929"/>
            <a:chOff x="7765076" y="2125555"/>
            <a:chExt cx="4011661" cy="503905"/>
          </a:xfrm>
        </p:grpSpPr>
        <p:sp>
          <p:nvSpPr>
            <p:cNvPr id="12" name="圆角矩形 43"/>
            <p:cNvSpPr/>
            <p:nvPr/>
          </p:nvSpPr>
          <p:spPr>
            <a:xfrm>
              <a:off x="7892654" y="2125555"/>
              <a:ext cx="3884083" cy="484598"/>
            </a:xfrm>
            <a:prstGeom prst="round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0" dirty="0">
                <a:solidFill>
                  <a:prstClr val="white"/>
                </a:solidFill>
              </a:endParaRPr>
            </a:p>
          </p:txBody>
        </p:sp>
        <p:sp>
          <p:nvSpPr>
            <p:cNvPr id="13" name="矩形 12"/>
            <p:cNvSpPr/>
            <p:nvPr/>
          </p:nvSpPr>
          <p:spPr>
            <a:xfrm>
              <a:off x="7765076" y="2137018"/>
              <a:ext cx="3665034" cy="492442"/>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kern="500" spc="225" dirty="0">
                  <a:solidFill>
                    <a:prstClr val="white"/>
                  </a:solidFill>
                </a:rPr>
                <a:t>    价值高（</a:t>
              </a:r>
              <a:r>
                <a:rPr lang="en-US" altLang="zh-CN" b="1" kern="500" spc="225" dirty="0">
                  <a:solidFill>
                    <a:schemeClr val="accent1">
                      <a:lumMod val="20000"/>
                      <a:lumOff val="80000"/>
                    </a:schemeClr>
                  </a:solidFill>
                </a:rPr>
                <a:t>V</a:t>
              </a:r>
              <a:r>
                <a:rPr lang="en-US" altLang="zh-CN" kern="500" spc="225" dirty="0">
                  <a:solidFill>
                    <a:prstClr val="white"/>
                  </a:solidFill>
                </a:rPr>
                <a:t>alue</a:t>
              </a:r>
              <a:r>
                <a:rPr lang="zh-CN" altLang="en-US" kern="500" spc="225" dirty="0">
                  <a:solidFill>
                    <a:prstClr val="white"/>
                  </a:solidFill>
                </a:rPr>
                <a:t>）</a:t>
              </a:r>
              <a:endParaRPr lang="zh-CN" altLang="en-US" spc="225" dirty="0">
                <a:solidFill>
                  <a:prstClr val="white"/>
                </a:solidFill>
              </a:endParaRPr>
            </a:p>
          </p:txBody>
        </p:sp>
      </p:grpSp>
      <p:sp>
        <p:nvSpPr>
          <p:cNvPr id="14" name="矩形 13"/>
          <p:cNvSpPr/>
          <p:nvPr/>
        </p:nvSpPr>
        <p:spPr>
          <a:xfrm>
            <a:off x="1845630" y="4801232"/>
            <a:ext cx="2860979" cy="160178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zh-CN" altLang="zh-CN" sz="1350" b="1" dirty="0">
                <a:solidFill>
                  <a:prstClr val="black">
                    <a:lumMod val="50000"/>
                    <a:lumOff val="50000"/>
                  </a:prstClr>
                </a:solidFill>
                <a:latin typeface="仿宋" panose="02010609060101010101" pitchFamily="49" charset="-122"/>
                <a:ea typeface="仿宋" panose="02010609060101010101" pitchFamily="49" charset="-122"/>
              </a:rPr>
              <a:t>随着现代感测、互联网、计算机技术的发展，数据生成、储存、分析、处理的速度远远超出人们的想象力，这是大数据区别于传统数据或小数据的显著特征。</a:t>
            </a:r>
            <a:endParaRPr lang="zh-CN" altLang="en-US" sz="1350" b="1" dirty="0">
              <a:solidFill>
                <a:prstClr val="black">
                  <a:lumMod val="50000"/>
                  <a:lumOff val="50000"/>
                </a:prstClr>
              </a:solidFill>
              <a:latin typeface="仿宋" panose="02010609060101010101" pitchFamily="49" charset="-122"/>
              <a:ea typeface="仿宋" panose="02010609060101010101" pitchFamily="49" charset="-122"/>
            </a:endParaRPr>
          </a:p>
        </p:txBody>
      </p:sp>
      <p:sp>
        <p:nvSpPr>
          <p:cNvPr id="15" name="矩形 14"/>
          <p:cNvSpPr/>
          <p:nvPr/>
        </p:nvSpPr>
        <p:spPr>
          <a:xfrm>
            <a:off x="1804696" y="2496267"/>
            <a:ext cx="2970424" cy="160178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zh-CN" altLang="zh-CN" sz="1350" b="1" dirty="0">
                <a:solidFill>
                  <a:prstClr val="black">
                    <a:lumMod val="50000"/>
                    <a:lumOff val="50000"/>
                  </a:prstClr>
                </a:solidFill>
                <a:latin typeface="仿宋" panose="02010609060101010101" pitchFamily="49" charset="-122"/>
                <a:ea typeface="仿宋" panose="02010609060101010101" pitchFamily="49" charset="-122"/>
              </a:rPr>
              <a:t>大数据有巨大的潜在价值，但同其呈几何指数爆发式增长相比，某一对象或模块数据的价值密度较低，这无疑给我们开发海量数据增加了难度和成本。</a:t>
            </a:r>
            <a:endParaRPr lang="zh-CN" altLang="en-US" sz="1350" b="1" dirty="0">
              <a:solidFill>
                <a:prstClr val="black">
                  <a:lumMod val="50000"/>
                  <a:lumOff val="50000"/>
                </a:prstClr>
              </a:solidFill>
              <a:latin typeface="仿宋" panose="02010609060101010101" pitchFamily="49" charset="-122"/>
              <a:ea typeface="仿宋" panose="02010609060101010101" pitchFamily="49" charset="-122"/>
            </a:endParaRPr>
          </a:p>
        </p:txBody>
      </p:sp>
      <p:sp>
        <p:nvSpPr>
          <p:cNvPr id="16" name="任意多边形 57"/>
          <p:cNvSpPr/>
          <p:nvPr/>
        </p:nvSpPr>
        <p:spPr>
          <a:xfrm>
            <a:off x="4702766" y="2266887"/>
            <a:ext cx="1053873" cy="1086934"/>
          </a:xfrm>
          <a:custGeom>
            <a:avLst/>
            <a:gdLst>
              <a:gd name="connsiteX0" fmla="*/ 0 w 2129671"/>
              <a:gd name="connsiteY0" fmla="*/ 0 h 1465942"/>
              <a:gd name="connsiteX1" fmla="*/ 1886857 w 2129671"/>
              <a:gd name="connsiteY1" fmla="*/ 304800 h 1465942"/>
              <a:gd name="connsiteX2" fmla="*/ 2046514 w 2129671"/>
              <a:gd name="connsiteY2" fmla="*/ 1465942 h 1465942"/>
              <a:gd name="connsiteX0-1" fmla="*/ 0 w 3575982"/>
              <a:gd name="connsiteY0-2" fmla="*/ 0 h 1516742"/>
              <a:gd name="connsiteX1-3" fmla="*/ 1886857 w 3575982"/>
              <a:gd name="connsiteY1-4" fmla="*/ 304800 h 1516742"/>
              <a:gd name="connsiteX2-5" fmla="*/ 3571865 w 3575982"/>
              <a:gd name="connsiteY2-6" fmla="*/ 1516742 h 1516742"/>
              <a:gd name="connsiteX0-7" fmla="*/ 0 w 3571864"/>
              <a:gd name="connsiteY0-8" fmla="*/ 0 h 1516742"/>
              <a:gd name="connsiteX1-9" fmla="*/ 1886857 w 3571864"/>
              <a:gd name="connsiteY1-10" fmla="*/ 304800 h 1516742"/>
              <a:gd name="connsiteX2-11" fmla="*/ 3571865 w 3571864"/>
              <a:gd name="connsiteY2-12" fmla="*/ 1516742 h 1516742"/>
              <a:gd name="connsiteX0-13" fmla="*/ 0 w 3571864"/>
              <a:gd name="connsiteY0-14" fmla="*/ 0 h 1516742"/>
              <a:gd name="connsiteX1-15" fmla="*/ 2232219 w 3571864"/>
              <a:gd name="connsiteY1-16" fmla="*/ 635000 h 1516742"/>
              <a:gd name="connsiteX2-17" fmla="*/ 3571865 w 3571864"/>
              <a:gd name="connsiteY2-18" fmla="*/ 1516742 h 1516742"/>
              <a:gd name="connsiteX0-19" fmla="*/ 0 w 3571864"/>
              <a:gd name="connsiteY0-20" fmla="*/ 0 h 1516742"/>
              <a:gd name="connsiteX1-21" fmla="*/ 2232219 w 3571864"/>
              <a:gd name="connsiteY1-22" fmla="*/ 635000 h 1516742"/>
              <a:gd name="connsiteX2-23" fmla="*/ 3571865 w 3571864"/>
              <a:gd name="connsiteY2-24" fmla="*/ 1516742 h 1516742"/>
              <a:gd name="connsiteX0-25" fmla="*/ 0 w 3571864"/>
              <a:gd name="connsiteY0-26" fmla="*/ 0 h 1516742"/>
              <a:gd name="connsiteX1-27" fmla="*/ 2232219 w 3571864"/>
              <a:gd name="connsiteY1-28" fmla="*/ 635000 h 1516742"/>
              <a:gd name="connsiteX2-29" fmla="*/ 3571865 w 3571864"/>
              <a:gd name="connsiteY2-30" fmla="*/ 1516742 h 1516742"/>
            </a:gdLst>
            <a:ahLst/>
            <a:cxnLst>
              <a:cxn ang="0">
                <a:pos x="connsiteX0-1" y="connsiteY0-2"/>
              </a:cxn>
              <a:cxn ang="0">
                <a:pos x="connsiteX1-3" y="connsiteY1-4"/>
              </a:cxn>
              <a:cxn ang="0">
                <a:pos x="connsiteX2-5" y="connsiteY2-6"/>
              </a:cxn>
            </a:cxnLst>
            <a:rect l="l" t="t" r="r" b="b"/>
            <a:pathLst>
              <a:path w="3571864" h="1516742">
                <a:moveTo>
                  <a:pt x="0" y="0"/>
                </a:moveTo>
                <a:cubicBezTo>
                  <a:pt x="772885" y="30238"/>
                  <a:pt x="1603331" y="327176"/>
                  <a:pt x="2232219" y="635000"/>
                </a:cubicBezTo>
                <a:cubicBezTo>
                  <a:pt x="2861107" y="942824"/>
                  <a:pt x="2943074" y="1045633"/>
                  <a:pt x="3571865" y="1516742"/>
                </a:cubicBezTo>
              </a:path>
            </a:pathLst>
          </a:custGeom>
          <a:noFill/>
          <a:ln w="952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0">
              <a:solidFill>
                <a:prstClr val="white"/>
              </a:solidFill>
            </a:endParaRPr>
          </a:p>
        </p:txBody>
      </p:sp>
      <p:sp>
        <p:nvSpPr>
          <p:cNvPr id="17" name="任意多边形 60"/>
          <p:cNvSpPr/>
          <p:nvPr/>
        </p:nvSpPr>
        <p:spPr>
          <a:xfrm rot="971766">
            <a:off x="6534962" y="2126312"/>
            <a:ext cx="519531" cy="1384332"/>
          </a:xfrm>
          <a:custGeom>
            <a:avLst/>
            <a:gdLst>
              <a:gd name="connsiteX0" fmla="*/ 17322 w 1004294"/>
              <a:gd name="connsiteY0" fmla="*/ 1465943 h 1465943"/>
              <a:gd name="connsiteX1" fmla="*/ 133437 w 1004294"/>
              <a:gd name="connsiteY1" fmla="*/ 537029 h 1465943"/>
              <a:gd name="connsiteX2" fmla="*/ 1004294 w 1004294"/>
              <a:gd name="connsiteY2" fmla="*/ 0 h 1465943"/>
              <a:gd name="connsiteX0-1" fmla="*/ 688 w 1633324"/>
              <a:gd name="connsiteY0-2" fmla="*/ 1444002 h 1444002"/>
              <a:gd name="connsiteX1-3" fmla="*/ 762467 w 1633324"/>
              <a:gd name="connsiteY1-4" fmla="*/ 537029 h 1444002"/>
              <a:gd name="connsiteX2-5" fmla="*/ 1633324 w 1633324"/>
              <a:gd name="connsiteY2-6" fmla="*/ 0 h 1444002"/>
              <a:gd name="connsiteX0-7" fmla="*/ 2761 w 1635397"/>
              <a:gd name="connsiteY0-8" fmla="*/ 1444002 h 1444002"/>
              <a:gd name="connsiteX1-9" fmla="*/ 281252 w 1635397"/>
              <a:gd name="connsiteY1-10" fmla="*/ 596491 h 1444002"/>
              <a:gd name="connsiteX2-11" fmla="*/ 1635397 w 1635397"/>
              <a:gd name="connsiteY2-12" fmla="*/ 0 h 1444002"/>
              <a:gd name="connsiteX0-13" fmla="*/ 2761 w 1635397"/>
              <a:gd name="connsiteY0-14" fmla="*/ 1444002 h 1444002"/>
              <a:gd name="connsiteX1-15" fmla="*/ 281252 w 1635397"/>
              <a:gd name="connsiteY1-16" fmla="*/ 596491 h 1444002"/>
              <a:gd name="connsiteX2-17" fmla="*/ 1635397 w 1635397"/>
              <a:gd name="connsiteY2-18" fmla="*/ 0 h 1444002"/>
              <a:gd name="connsiteX0-19" fmla="*/ 38303 w 1670939"/>
              <a:gd name="connsiteY0-20" fmla="*/ 1444002 h 1444002"/>
              <a:gd name="connsiteX1-21" fmla="*/ 316794 w 1670939"/>
              <a:gd name="connsiteY1-22" fmla="*/ 596491 h 1444002"/>
              <a:gd name="connsiteX2-23" fmla="*/ 1670939 w 1670939"/>
              <a:gd name="connsiteY2-24" fmla="*/ 0 h 1444002"/>
              <a:gd name="connsiteX0-25" fmla="*/ 2175 w 1634811"/>
              <a:gd name="connsiteY0-26" fmla="*/ 1444002 h 1444002"/>
              <a:gd name="connsiteX1-27" fmla="*/ 591374 w 1634811"/>
              <a:gd name="connsiteY1-28" fmla="*/ 630399 h 1444002"/>
              <a:gd name="connsiteX2-29" fmla="*/ 1634811 w 1634811"/>
              <a:gd name="connsiteY2-30" fmla="*/ 0 h 1444002"/>
              <a:gd name="connsiteX0-31" fmla="*/ 0 w 1632636"/>
              <a:gd name="connsiteY0-32" fmla="*/ 1444002 h 1444002"/>
              <a:gd name="connsiteX1-33" fmla="*/ 589199 w 1632636"/>
              <a:gd name="connsiteY1-34" fmla="*/ 630399 h 1444002"/>
              <a:gd name="connsiteX2-35" fmla="*/ 1632636 w 1632636"/>
              <a:gd name="connsiteY2-36" fmla="*/ 0 h 1444002"/>
              <a:gd name="connsiteX0-37" fmla="*/ 0 w 1703563"/>
              <a:gd name="connsiteY0-38" fmla="*/ 1396840 h 1396840"/>
              <a:gd name="connsiteX1-39" fmla="*/ 660126 w 1703563"/>
              <a:gd name="connsiteY1-40" fmla="*/ 630399 h 1396840"/>
              <a:gd name="connsiteX2-41" fmla="*/ 1703563 w 1703563"/>
              <a:gd name="connsiteY2-42" fmla="*/ 0 h 1396840"/>
            </a:gdLst>
            <a:ahLst/>
            <a:cxnLst>
              <a:cxn ang="0">
                <a:pos x="connsiteX0-1" y="connsiteY0-2"/>
              </a:cxn>
              <a:cxn ang="0">
                <a:pos x="connsiteX1-3" y="connsiteY1-4"/>
              </a:cxn>
              <a:cxn ang="0">
                <a:pos x="connsiteX2-5" y="connsiteY2-6"/>
              </a:cxn>
            </a:cxnLst>
            <a:rect l="l" t="t" r="r" b="b"/>
            <a:pathLst>
              <a:path w="1703563" h="1396840">
                <a:moveTo>
                  <a:pt x="0" y="1396840"/>
                </a:moveTo>
                <a:cubicBezTo>
                  <a:pt x="37494" y="1352400"/>
                  <a:pt x="376199" y="863206"/>
                  <a:pt x="660126" y="630399"/>
                </a:cubicBezTo>
                <a:cubicBezTo>
                  <a:pt x="944053" y="397592"/>
                  <a:pt x="1350382" y="146352"/>
                  <a:pt x="1703563" y="0"/>
                </a:cubicBezTo>
              </a:path>
            </a:pathLst>
          </a:custGeom>
          <a:noFill/>
          <a:ln w="952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0">
              <a:solidFill>
                <a:prstClr val="white"/>
              </a:solidFill>
            </a:endParaRPr>
          </a:p>
        </p:txBody>
      </p:sp>
      <p:sp>
        <p:nvSpPr>
          <p:cNvPr id="18" name="矩形 17"/>
          <p:cNvSpPr/>
          <p:nvPr/>
        </p:nvSpPr>
        <p:spPr>
          <a:xfrm>
            <a:off x="7215916" y="2484277"/>
            <a:ext cx="3033525" cy="161153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zh-CN" altLang="zh-CN" sz="1350" b="1" dirty="0">
                <a:solidFill>
                  <a:prstClr val="black">
                    <a:lumMod val="50000"/>
                    <a:lumOff val="50000"/>
                  </a:prstClr>
                </a:solidFill>
                <a:latin typeface="仿宋" panose="02010609060101010101" pitchFamily="49" charset="-122"/>
                <a:ea typeface="仿宋" panose="02010609060101010101" pitchFamily="49" charset="-122"/>
              </a:rPr>
              <a:t>从</a:t>
            </a:r>
            <a:r>
              <a:rPr lang="en-US" altLang="zh-CN" sz="1350" b="1" dirty="0">
                <a:solidFill>
                  <a:prstClr val="black">
                    <a:lumMod val="50000"/>
                    <a:lumOff val="50000"/>
                  </a:prstClr>
                </a:solidFill>
                <a:latin typeface="仿宋" panose="02010609060101010101" pitchFamily="49" charset="-122"/>
                <a:ea typeface="仿宋" panose="02010609060101010101" pitchFamily="49" charset="-122"/>
              </a:rPr>
              <a:t>2013</a:t>
            </a:r>
            <a:r>
              <a:rPr lang="zh-CN" altLang="zh-CN" sz="1350" b="1" dirty="0">
                <a:solidFill>
                  <a:prstClr val="black">
                    <a:lumMod val="50000"/>
                    <a:lumOff val="50000"/>
                  </a:prstClr>
                </a:solidFill>
                <a:latin typeface="仿宋" panose="02010609060101010101" pitchFamily="49" charset="-122"/>
                <a:ea typeface="仿宋" panose="02010609060101010101" pitchFamily="49" charset="-122"/>
              </a:rPr>
              <a:t>年至</a:t>
            </a:r>
            <a:r>
              <a:rPr lang="en-US" altLang="zh-CN" sz="1350" b="1" dirty="0">
                <a:solidFill>
                  <a:prstClr val="black">
                    <a:lumMod val="50000"/>
                    <a:lumOff val="50000"/>
                  </a:prstClr>
                </a:solidFill>
                <a:latin typeface="仿宋" panose="02010609060101010101" pitchFamily="49" charset="-122"/>
                <a:ea typeface="仿宋" panose="02010609060101010101" pitchFamily="49" charset="-122"/>
              </a:rPr>
              <a:t>2020</a:t>
            </a:r>
            <a:r>
              <a:rPr lang="zh-CN" altLang="zh-CN" sz="1350" b="1" dirty="0">
                <a:solidFill>
                  <a:prstClr val="black">
                    <a:lumMod val="50000"/>
                    <a:lumOff val="50000"/>
                  </a:prstClr>
                </a:solidFill>
                <a:latin typeface="仿宋" panose="02010609060101010101" pitchFamily="49" charset="-122"/>
                <a:ea typeface="仿宋" panose="02010609060101010101" pitchFamily="49" charset="-122"/>
              </a:rPr>
              <a:t>年，人类的数据规模将扩大</a:t>
            </a:r>
            <a:r>
              <a:rPr lang="en-US" altLang="zh-CN" sz="1350" b="1" dirty="0">
                <a:solidFill>
                  <a:prstClr val="black">
                    <a:lumMod val="50000"/>
                    <a:lumOff val="50000"/>
                  </a:prstClr>
                </a:solidFill>
                <a:latin typeface="仿宋" panose="02010609060101010101" pitchFamily="49" charset="-122"/>
                <a:ea typeface="仿宋" panose="02010609060101010101" pitchFamily="49" charset="-122"/>
              </a:rPr>
              <a:t>50</a:t>
            </a:r>
            <a:r>
              <a:rPr lang="zh-CN" altLang="zh-CN" sz="1350" b="1" dirty="0">
                <a:solidFill>
                  <a:prstClr val="black">
                    <a:lumMod val="50000"/>
                    <a:lumOff val="50000"/>
                  </a:prstClr>
                </a:solidFill>
                <a:latin typeface="仿宋" panose="02010609060101010101" pitchFamily="49" charset="-122"/>
                <a:ea typeface="仿宋" panose="02010609060101010101" pitchFamily="49" charset="-122"/>
              </a:rPr>
              <a:t>倍，每年产生的数据量将增长到</a:t>
            </a:r>
            <a:r>
              <a:rPr lang="en-US" altLang="zh-CN" sz="1350" b="1" dirty="0">
                <a:solidFill>
                  <a:prstClr val="black">
                    <a:lumMod val="50000"/>
                    <a:lumOff val="50000"/>
                  </a:prstClr>
                </a:solidFill>
                <a:latin typeface="仿宋" panose="02010609060101010101" pitchFamily="49" charset="-122"/>
                <a:ea typeface="仿宋" panose="02010609060101010101" pitchFamily="49" charset="-122"/>
              </a:rPr>
              <a:t>44</a:t>
            </a:r>
            <a:r>
              <a:rPr lang="zh-CN" altLang="zh-CN" sz="1350" b="1" dirty="0">
                <a:solidFill>
                  <a:prstClr val="black">
                    <a:lumMod val="50000"/>
                    <a:lumOff val="50000"/>
                  </a:prstClr>
                </a:solidFill>
                <a:latin typeface="仿宋" panose="02010609060101010101" pitchFamily="49" charset="-122"/>
                <a:ea typeface="仿宋" panose="02010609060101010101" pitchFamily="49" charset="-122"/>
              </a:rPr>
              <a:t>万亿</a:t>
            </a:r>
            <a:r>
              <a:rPr lang="en-US" altLang="zh-CN" sz="1350" b="1" dirty="0">
                <a:solidFill>
                  <a:prstClr val="black">
                    <a:lumMod val="50000"/>
                    <a:lumOff val="50000"/>
                  </a:prstClr>
                </a:solidFill>
                <a:latin typeface="仿宋" panose="02010609060101010101" pitchFamily="49" charset="-122"/>
                <a:ea typeface="仿宋" panose="02010609060101010101" pitchFamily="49" charset="-122"/>
              </a:rPr>
              <a:t>GB</a:t>
            </a:r>
            <a:r>
              <a:rPr lang="zh-CN" altLang="zh-CN" sz="1350" b="1" dirty="0">
                <a:solidFill>
                  <a:prstClr val="black">
                    <a:lumMod val="50000"/>
                    <a:lumOff val="50000"/>
                  </a:prstClr>
                </a:solidFill>
                <a:latin typeface="仿宋" panose="02010609060101010101" pitchFamily="49" charset="-122"/>
                <a:ea typeface="仿宋" panose="02010609060101010101" pitchFamily="49" charset="-122"/>
              </a:rPr>
              <a:t>，相当于美国国家图书馆数据量的数百万倍，且每</a:t>
            </a:r>
            <a:r>
              <a:rPr lang="en-US" altLang="zh-CN" sz="1350" b="1" dirty="0">
                <a:solidFill>
                  <a:prstClr val="black">
                    <a:lumMod val="50000"/>
                    <a:lumOff val="50000"/>
                  </a:prstClr>
                </a:solidFill>
                <a:latin typeface="仿宋" panose="02010609060101010101" pitchFamily="49" charset="-122"/>
                <a:ea typeface="仿宋" panose="02010609060101010101" pitchFamily="49" charset="-122"/>
              </a:rPr>
              <a:t>18</a:t>
            </a:r>
            <a:r>
              <a:rPr lang="zh-CN" altLang="zh-CN" sz="1350" b="1" dirty="0">
                <a:solidFill>
                  <a:prstClr val="black">
                    <a:lumMod val="50000"/>
                    <a:lumOff val="50000"/>
                  </a:prstClr>
                </a:solidFill>
                <a:latin typeface="仿宋" panose="02010609060101010101" pitchFamily="49" charset="-122"/>
                <a:ea typeface="仿宋" panose="02010609060101010101" pitchFamily="49" charset="-122"/>
              </a:rPr>
              <a:t>个月翻一番</a:t>
            </a:r>
            <a:r>
              <a:rPr lang="zh-CN" altLang="zh-CN" sz="1350" b="1" dirty="0">
                <a:solidFill>
                  <a:prstClr val="black">
                    <a:lumMod val="50000"/>
                    <a:lumOff val="50000"/>
                  </a:prstClr>
                </a:solidFill>
              </a:rPr>
              <a:t>。</a:t>
            </a:r>
          </a:p>
        </p:txBody>
      </p:sp>
      <p:cxnSp>
        <p:nvCxnSpPr>
          <p:cNvPr id="19" name="曲线连接符 17"/>
          <p:cNvCxnSpPr>
            <a:stCxn id="6" idx="2"/>
          </p:cNvCxnSpPr>
          <p:nvPr/>
        </p:nvCxnSpPr>
        <p:spPr>
          <a:xfrm rot="10800000" flipV="1">
            <a:off x="4728761" y="4110048"/>
            <a:ext cx="477321" cy="540313"/>
          </a:xfrm>
          <a:prstGeom prst="curvedConnector2">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曲线连接符 25"/>
          <p:cNvCxnSpPr/>
          <p:nvPr/>
        </p:nvCxnSpPr>
        <p:spPr>
          <a:xfrm>
            <a:off x="6794727" y="4058293"/>
            <a:ext cx="409632" cy="515274"/>
          </a:xfrm>
          <a:prstGeom prst="curvedConnector2">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1" name="组合 20"/>
          <p:cNvGrpSpPr/>
          <p:nvPr/>
        </p:nvGrpSpPr>
        <p:grpSpPr>
          <a:xfrm>
            <a:off x="7215916" y="1934907"/>
            <a:ext cx="3411264" cy="705728"/>
            <a:chOff x="7471943" y="1805208"/>
            <a:chExt cx="4548351" cy="940970"/>
          </a:xfrm>
        </p:grpSpPr>
        <p:grpSp>
          <p:nvGrpSpPr>
            <p:cNvPr id="22" name="组合 21"/>
            <p:cNvGrpSpPr/>
            <p:nvPr/>
          </p:nvGrpSpPr>
          <p:grpSpPr>
            <a:xfrm>
              <a:off x="7517356" y="1805208"/>
              <a:ext cx="3739185" cy="496992"/>
              <a:chOff x="7892653" y="2132469"/>
              <a:chExt cx="3739185" cy="496992"/>
            </a:xfrm>
          </p:grpSpPr>
          <p:sp>
            <p:nvSpPr>
              <p:cNvPr id="24" name="圆角矩形 51"/>
              <p:cNvSpPr/>
              <p:nvPr/>
            </p:nvSpPr>
            <p:spPr>
              <a:xfrm>
                <a:off x="7892653" y="2132469"/>
                <a:ext cx="3739185" cy="470766"/>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0">
                  <a:solidFill>
                    <a:prstClr val="white"/>
                  </a:solidFill>
                </a:endParaRPr>
              </a:p>
            </p:txBody>
          </p:sp>
          <p:sp>
            <p:nvSpPr>
              <p:cNvPr id="25" name="矩形 24"/>
              <p:cNvSpPr/>
              <p:nvPr/>
            </p:nvSpPr>
            <p:spPr>
              <a:xfrm>
                <a:off x="8021620" y="2137018"/>
                <a:ext cx="3360322" cy="492443"/>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kern="500" spc="225" dirty="0">
                    <a:solidFill>
                      <a:prstClr val="white"/>
                    </a:solidFill>
                  </a:rPr>
                  <a:t>体</a:t>
                </a:r>
                <a:r>
                  <a:rPr lang="zh-CN" altLang="zh-CN" kern="500" spc="225" dirty="0">
                    <a:solidFill>
                      <a:prstClr val="white"/>
                    </a:solidFill>
                  </a:rPr>
                  <a:t>量</a:t>
                </a:r>
                <a:r>
                  <a:rPr lang="zh-CN" altLang="en-US" kern="500" spc="225" dirty="0">
                    <a:solidFill>
                      <a:prstClr val="white"/>
                    </a:solidFill>
                  </a:rPr>
                  <a:t>大</a:t>
                </a:r>
                <a:r>
                  <a:rPr lang="zh-CN" altLang="zh-CN" kern="500" spc="225" dirty="0">
                    <a:solidFill>
                      <a:prstClr val="white"/>
                    </a:solidFill>
                  </a:rPr>
                  <a:t>（</a:t>
                </a:r>
                <a:r>
                  <a:rPr lang="en-US" altLang="zh-CN" b="1" kern="500" spc="225" dirty="0">
                    <a:solidFill>
                      <a:schemeClr val="accent1">
                        <a:lumMod val="20000"/>
                        <a:lumOff val="80000"/>
                      </a:schemeClr>
                    </a:solidFill>
                  </a:rPr>
                  <a:t>V</a:t>
                </a:r>
                <a:r>
                  <a:rPr lang="en-US" altLang="zh-CN" kern="500" spc="225" dirty="0">
                    <a:solidFill>
                      <a:prstClr val="white"/>
                    </a:solidFill>
                  </a:rPr>
                  <a:t>olume</a:t>
                </a:r>
                <a:r>
                  <a:rPr lang="zh-CN" altLang="zh-CN" kern="500" spc="225" dirty="0">
                    <a:solidFill>
                      <a:prstClr val="white"/>
                    </a:solidFill>
                  </a:rPr>
                  <a:t>）</a:t>
                </a:r>
                <a:endParaRPr lang="zh-CN" altLang="en-US" spc="225" dirty="0">
                  <a:solidFill>
                    <a:prstClr val="white"/>
                  </a:solidFill>
                </a:endParaRPr>
              </a:p>
            </p:txBody>
          </p:sp>
        </p:grpSp>
        <p:sp>
          <p:nvSpPr>
            <p:cNvPr id="23" name="矩形 22"/>
            <p:cNvSpPr/>
            <p:nvPr/>
          </p:nvSpPr>
          <p:spPr>
            <a:xfrm>
              <a:off x="7471943" y="2256471"/>
              <a:ext cx="4548351" cy="489707"/>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endParaRPr lang="zh-CN" altLang="en-US" sz="1350" dirty="0">
                <a:solidFill>
                  <a:prstClr val="black">
                    <a:lumMod val="50000"/>
                    <a:lumOff val="50000"/>
                  </a:prstClr>
                </a:solidFill>
              </a:endParaRPr>
            </a:p>
          </p:txBody>
        </p:sp>
      </p:grpSp>
      <p:sp>
        <p:nvSpPr>
          <p:cNvPr id="26" name="矩形 25"/>
          <p:cNvSpPr/>
          <p:nvPr/>
        </p:nvSpPr>
        <p:spPr>
          <a:xfrm>
            <a:off x="7116926" y="4809380"/>
            <a:ext cx="3132515" cy="160178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zh-CN" altLang="zh-CN" sz="1350" b="1" dirty="0">
                <a:solidFill>
                  <a:prstClr val="black">
                    <a:lumMod val="50000"/>
                    <a:lumOff val="50000"/>
                  </a:prstClr>
                </a:solidFill>
                <a:latin typeface="仿宋" panose="02010609060101010101" pitchFamily="49" charset="-122"/>
                <a:ea typeface="仿宋" panose="02010609060101010101" pitchFamily="49" charset="-122"/>
              </a:rPr>
              <a:t>大数据与传统数据相比，数据来源广、维度多、类型杂，各种机器仪表在自动产生数据的同时，人自身的生活行为也在不断创造数据；不仅有企业组织内部的业务数据，还有海量相关的外部数据。</a:t>
            </a:r>
            <a:endParaRPr lang="zh-CN" altLang="en-US" sz="1350" b="1" dirty="0">
              <a:solidFill>
                <a:prstClr val="black">
                  <a:lumMod val="50000"/>
                  <a:lumOff val="50000"/>
                </a:prstClr>
              </a:solidFill>
              <a:latin typeface="仿宋" panose="02010609060101010101" pitchFamily="49" charset="-122"/>
              <a:ea typeface="仿宋" panose="02010609060101010101" pitchFamily="49" charset="-122"/>
            </a:endParaRPr>
          </a:p>
        </p:txBody>
      </p:sp>
    </p:spTree>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altLang="zh-CN" dirty="0"/>
              <a:t>1 </a:t>
            </a:r>
            <a:r>
              <a:rPr lang="zh-CN" altLang="en-US" dirty="0"/>
              <a:t>大数据的概念与意义</a:t>
            </a:r>
          </a:p>
          <a:p>
            <a:endParaRPr lang="en-US" dirty="0"/>
          </a:p>
        </p:txBody>
      </p:sp>
      <p:sp>
        <p:nvSpPr>
          <p:cNvPr id="3" name="Content Placeholder 2"/>
          <p:cNvSpPr>
            <a:spLocks noGrp="1"/>
          </p:cNvSpPr>
          <p:nvPr>
            <p:ph sz="quarter" idx="13"/>
          </p:nvPr>
        </p:nvSpPr>
        <p:spPr/>
        <p:txBody>
          <a:bodyPr/>
          <a:lstStyle/>
          <a:p>
            <a:r>
              <a:rPr lang="en-US" altLang="zh-CN" dirty="0"/>
              <a:t>1.2 </a:t>
            </a:r>
            <a:r>
              <a:rPr lang="zh-CN" altLang="en-US" dirty="0"/>
              <a:t>大数据的技术支撑</a:t>
            </a:r>
          </a:p>
          <a:p>
            <a:endParaRPr lang="zh-CN" altLang="en-US" dirty="0"/>
          </a:p>
        </p:txBody>
      </p:sp>
      <p:sp>
        <p:nvSpPr>
          <p:cNvPr id="5" name="椭圆 4"/>
          <p:cNvSpPr/>
          <p:nvPr/>
        </p:nvSpPr>
        <p:spPr>
          <a:xfrm>
            <a:off x="6448625" y="3773370"/>
            <a:ext cx="1565031" cy="1573823"/>
          </a:xfrm>
          <a:prstGeom prst="ellipse">
            <a:avLst/>
          </a:prstGeom>
          <a:solidFill>
            <a:schemeClr val="accent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6" name="椭圆 5"/>
          <p:cNvSpPr/>
          <p:nvPr/>
        </p:nvSpPr>
        <p:spPr>
          <a:xfrm>
            <a:off x="3926005" y="3770642"/>
            <a:ext cx="1565031" cy="1573823"/>
          </a:xfrm>
          <a:prstGeom prst="ellipse">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cxnSp>
        <p:nvCxnSpPr>
          <p:cNvPr id="7" name="直接箭头连接符 6"/>
          <p:cNvCxnSpPr>
            <a:endCxn id="5" idx="0"/>
          </p:cNvCxnSpPr>
          <p:nvPr/>
        </p:nvCxnSpPr>
        <p:spPr>
          <a:xfrm>
            <a:off x="6509578" y="3260477"/>
            <a:ext cx="721563" cy="512893"/>
          </a:xfrm>
          <a:prstGeom prst="straightConnector1">
            <a:avLst/>
          </a:prstGeom>
          <a:ln w="38100">
            <a:solidFill>
              <a:srgbClr val="40404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8" name="直接箭头连接符 7"/>
          <p:cNvCxnSpPr>
            <a:endCxn id="6" idx="0"/>
          </p:cNvCxnSpPr>
          <p:nvPr/>
        </p:nvCxnSpPr>
        <p:spPr>
          <a:xfrm flipH="1">
            <a:off x="4708521" y="3260477"/>
            <a:ext cx="694412" cy="510165"/>
          </a:xfrm>
          <a:prstGeom prst="straightConnector1">
            <a:avLst/>
          </a:prstGeom>
          <a:ln w="38100">
            <a:solidFill>
              <a:srgbClr val="40404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9" name="直接箭头连接符 8"/>
          <p:cNvCxnSpPr>
            <a:stCxn id="6" idx="6"/>
            <a:endCxn id="5" idx="2"/>
          </p:cNvCxnSpPr>
          <p:nvPr/>
        </p:nvCxnSpPr>
        <p:spPr>
          <a:xfrm>
            <a:off x="5491036" y="4557554"/>
            <a:ext cx="957589" cy="2728"/>
          </a:xfrm>
          <a:prstGeom prst="straightConnector1">
            <a:avLst/>
          </a:prstGeom>
          <a:ln w="38100">
            <a:solidFill>
              <a:srgbClr val="404040"/>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10" name="右箭头 11"/>
          <p:cNvSpPr/>
          <p:nvPr/>
        </p:nvSpPr>
        <p:spPr>
          <a:xfrm rot="2046380">
            <a:off x="4323649" y="3025248"/>
            <a:ext cx="605936" cy="342900"/>
          </a:xfrm>
          <a:prstGeom prst="rightArrow">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1" name="右箭头 52"/>
          <p:cNvSpPr/>
          <p:nvPr/>
        </p:nvSpPr>
        <p:spPr>
          <a:xfrm rot="7975343">
            <a:off x="7002987" y="3014981"/>
            <a:ext cx="604569" cy="342900"/>
          </a:xfrm>
          <a:prstGeom prst="rightArrow">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2" name="右箭头 54"/>
          <p:cNvSpPr/>
          <p:nvPr/>
        </p:nvSpPr>
        <p:spPr>
          <a:xfrm rot="16200000">
            <a:off x="5678591" y="5091072"/>
            <a:ext cx="555329" cy="342900"/>
          </a:xfrm>
          <a:prstGeom prst="right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4" name="TextBox 14"/>
          <p:cNvSpPr txBox="1"/>
          <p:nvPr/>
        </p:nvSpPr>
        <p:spPr>
          <a:xfrm>
            <a:off x="7693306" y="2377167"/>
            <a:ext cx="2559517" cy="738664"/>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600" dirty="0">
                <a:solidFill>
                  <a:schemeClr val="tx1">
                    <a:lumMod val="65000"/>
                    <a:lumOff val="35000"/>
                  </a:schemeClr>
                </a:solidFill>
                <a:latin typeface="仿宋" panose="02010609060101010101" pitchFamily="49" charset="-122"/>
                <a:ea typeface="仿宋" panose="02010609060101010101" pitchFamily="49" charset="-122"/>
              </a:rPr>
              <a:t>数据源整合进行存储、清洗、挖掘、分析后得出结果直到优化企业管理提高效率</a:t>
            </a:r>
          </a:p>
        </p:txBody>
      </p:sp>
      <p:sp>
        <p:nvSpPr>
          <p:cNvPr id="15" name="TextBox 15"/>
          <p:cNvSpPr txBox="1"/>
          <p:nvPr/>
        </p:nvSpPr>
        <p:spPr>
          <a:xfrm>
            <a:off x="1899296" y="2586701"/>
            <a:ext cx="2251605" cy="492443"/>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600" dirty="0">
                <a:solidFill>
                  <a:schemeClr val="tx1">
                    <a:lumMod val="65000"/>
                    <a:lumOff val="35000"/>
                  </a:schemeClr>
                </a:solidFill>
                <a:latin typeface="仿宋" panose="02010609060101010101" pitchFamily="49" charset="-122"/>
                <a:ea typeface="仿宋" panose="02010609060101010101" pitchFamily="49" charset="-122"/>
              </a:rPr>
              <a:t>云计算、硬件性价比的提高以及软件技术的进步</a:t>
            </a:r>
          </a:p>
        </p:txBody>
      </p:sp>
      <p:sp>
        <p:nvSpPr>
          <p:cNvPr id="16" name="TextBox 59"/>
          <p:cNvSpPr txBox="1"/>
          <p:nvPr/>
        </p:nvSpPr>
        <p:spPr>
          <a:xfrm>
            <a:off x="4726917" y="5673929"/>
            <a:ext cx="2692104" cy="492443"/>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600" dirty="0">
                <a:solidFill>
                  <a:schemeClr val="tx1">
                    <a:lumMod val="65000"/>
                    <a:lumOff val="35000"/>
                  </a:schemeClr>
                </a:solidFill>
                <a:latin typeface="仿宋" panose="02010609060101010101" pitchFamily="49" charset="-122"/>
                <a:ea typeface="仿宋" panose="02010609060101010101" pitchFamily="49" charset="-122"/>
              </a:rPr>
              <a:t>智能设备、传感器的普及，推动物联网、人工智能的发展</a:t>
            </a:r>
          </a:p>
        </p:txBody>
      </p:sp>
      <p:sp>
        <p:nvSpPr>
          <p:cNvPr id="18" name="TextBox 60"/>
          <p:cNvSpPr txBox="1"/>
          <p:nvPr/>
        </p:nvSpPr>
        <p:spPr>
          <a:xfrm>
            <a:off x="4022613" y="4005204"/>
            <a:ext cx="1345816" cy="861774"/>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tLang="zh-CN" sz="1400" dirty="0">
              <a:solidFill>
                <a:schemeClr val="bg1"/>
              </a:solidFill>
              <a:latin typeface="+mn-ea"/>
            </a:endParaRPr>
          </a:p>
          <a:p>
            <a:pPr algn="ctr"/>
            <a:r>
              <a:rPr lang="zh-CN" altLang="en-US" sz="1400" dirty="0">
                <a:solidFill>
                  <a:schemeClr val="bg1"/>
                </a:solidFill>
                <a:latin typeface="+mn-ea"/>
              </a:rPr>
              <a:t>存储</a:t>
            </a:r>
            <a:endParaRPr lang="en-US" altLang="zh-CN" sz="1400" dirty="0">
              <a:solidFill>
                <a:schemeClr val="bg1"/>
              </a:solidFill>
              <a:latin typeface="+mn-ea"/>
            </a:endParaRPr>
          </a:p>
          <a:p>
            <a:pPr algn="ctr"/>
            <a:endParaRPr lang="en-US" altLang="zh-CN" sz="1400" dirty="0">
              <a:solidFill>
                <a:schemeClr val="bg1"/>
              </a:solidFill>
              <a:latin typeface="+mn-ea"/>
            </a:endParaRPr>
          </a:p>
          <a:p>
            <a:pPr algn="ctr"/>
            <a:r>
              <a:rPr lang="zh-CN" altLang="en-US" sz="1400" dirty="0">
                <a:solidFill>
                  <a:schemeClr val="bg1"/>
                </a:solidFill>
                <a:latin typeface="+mn-ea"/>
              </a:rPr>
              <a:t>   存储成本下降</a:t>
            </a:r>
          </a:p>
        </p:txBody>
      </p:sp>
      <p:sp>
        <p:nvSpPr>
          <p:cNvPr id="19" name="TextBox 61"/>
          <p:cNvSpPr txBox="1"/>
          <p:nvPr/>
        </p:nvSpPr>
        <p:spPr>
          <a:xfrm>
            <a:off x="6576499" y="3818340"/>
            <a:ext cx="1345816" cy="1292662"/>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tLang="zh-CN" sz="1400" dirty="0">
              <a:solidFill>
                <a:schemeClr val="bg1"/>
              </a:solidFill>
              <a:latin typeface="+mn-ea"/>
            </a:endParaRPr>
          </a:p>
          <a:p>
            <a:r>
              <a:rPr lang="zh-CN" altLang="en-US" sz="1400" dirty="0">
                <a:solidFill>
                  <a:schemeClr val="bg1"/>
                </a:solidFill>
                <a:latin typeface="+mn-ea"/>
              </a:rPr>
              <a:t>         智能</a:t>
            </a:r>
            <a:endParaRPr lang="en-US" altLang="zh-CN" sz="1400" dirty="0">
              <a:solidFill>
                <a:schemeClr val="bg1"/>
              </a:solidFill>
              <a:latin typeface="+mn-ea"/>
            </a:endParaRPr>
          </a:p>
          <a:p>
            <a:endParaRPr lang="en-US" altLang="zh-CN" sz="1400" dirty="0">
              <a:solidFill>
                <a:schemeClr val="bg1"/>
              </a:solidFill>
              <a:latin typeface="+mn-ea"/>
            </a:endParaRPr>
          </a:p>
          <a:p>
            <a:pPr algn="ctr"/>
            <a:r>
              <a:rPr lang="zh-CN" altLang="en-US" sz="1400" dirty="0">
                <a:solidFill>
                  <a:schemeClr val="bg1"/>
                </a:solidFill>
                <a:latin typeface="+mn-ea"/>
              </a:rPr>
              <a:t>实现信息对等解放脑力，机器拥有人的智慧</a:t>
            </a:r>
          </a:p>
        </p:txBody>
      </p:sp>
      <p:sp>
        <p:nvSpPr>
          <p:cNvPr id="20" name="椭圆 19"/>
          <p:cNvSpPr/>
          <p:nvPr/>
        </p:nvSpPr>
        <p:spPr>
          <a:xfrm>
            <a:off x="5231054" y="1867345"/>
            <a:ext cx="1565031" cy="157382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1" name="矩形 20"/>
          <p:cNvSpPr/>
          <p:nvPr/>
        </p:nvSpPr>
        <p:spPr>
          <a:xfrm>
            <a:off x="5250669" y="2106051"/>
            <a:ext cx="1525800" cy="954107"/>
          </a:xfrm>
          <a:prstGeom prst="rect">
            <a:avLst/>
          </a:prstGeom>
        </p:spPr>
        <p:txBody>
          <a:bodyPr wrap="square">
            <a:spAutoFit/>
          </a:bodyPr>
          <a:lstStyle/>
          <a:p>
            <a:pPr algn="ctr"/>
            <a:r>
              <a:rPr lang="zh-CN" altLang="en-US" sz="1400" dirty="0">
                <a:solidFill>
                  <a:schemeClr val="bg1"/>
                </a:solidFill>
                <a:latin typeface="+mn-ea"/>
              </a:rPr>
              <a:t>计算</a:t>
            </a:r>
            <a:endParaRPr lang="en-US" altLang="zh-CN" sz="1400" dirty="0">
              <a:solidFill>
                <a:schemeClr val="bg1"/>
              </a:solidFill>
              <a:latin typeface="+mn-ea"/>
            </a:endParaRPr>
          </a:p>
          <a:p>
            <a:endParaRPr lang="en-US" altLang="zh-CN" sz="1400" dirty="0">
              <a:solidFill>
                <a:schemeClr val="bg1"/>
              </a:solidFill>
              <a:latin typeface="+mn-ea"/>
            </a:endParaRPr>
          </a:p>
          <a:p>
            <a:pPr algn="ctr"/>
            <a:r>
              <a:rPr lang="zh-CN" altLang="en-US" sz="1400" dirty="0">
                <a:solidFill>
                  <a:schemeClr val="bg1"/>
                </a:solidFill>
                <a:latin typeface="+mn-ea"/>
              </a:rPr>
              <a:t>运行、计算速度越来越快</a:t>
            </a:r>
          </a:p>
        </p:txBody>
      </p:sp>
      <p:sp>
        <p:nvSpPr>
          <p:cNvPr id="22" name="TextBox 2"/>
          <p:cNvSpPr txBox="1"/>
          <p:nvPr/>
        </p:nvSpPr>
        <p:spPr>
          <a:xfrm rot="16200000">
            <a:off x="5823951" y="3231869"/>
            <a:ext cx="461665" cy="1196340"/>
          </a:xfrm>
          <a:prstGeom prst="rect">
            <a:avLst/>
          </a:prstGeom>
          <a:noFill/>
        </p:spPr>
        <p:txBody>
          <a:bodyPr vert="eaVert"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b="1" dirty="0"/>
              <a:t>BIG DATA</a:t>
            </a:r>
            <a:endParaRPr lang="zh-CN" altLang="en-US" b="1" dirty="0"/>
          </a:p>
        </p:txBody>
      </p:sp>
    </p:spTree>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altLang="zh-CN" dirty="0"/>
              <a:t>1 </a:t>
            </a:r>
            <a:r>
              <a:rPr lang="zh-CN" altLang="en-US" dirty="0"/>
              <a:t>大数据的概念与意义</a:t>
            </a:r>
          </a:p>
        </p:txBody>
      </p:sp>
      <p:sp>
        <p:nvSpPr>
          <p:cNvPr id="5" name="矩形 4"/>
          <p:cNvSpPr/>
          <p:nvPr/>
        </p:nvSpPr>
        <p:spPr>
          <a:xfrm>
            <a:off x="586521" y="996357"/>
            <a:ext cx="2781531" cy="369332"/>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zh-CN" altLang="zh-CN" b="1" dirty="0"/>
              <a:t>存储：存储成本的下降</a:t>
            </a:r>
            <a:endParaRPr lang="zh-CN" altLang="en-US" b="1" dirty="0"/>
          </a:p>
        </p:txBody>
      </p:sp>
      <p:sp>
        <p:nvSpPr>
          <p:cNvPr id="6" name="矩形 5"/>
          <p:cNvSpPr/>
          <p:nvPr/>
        </p:nvSpPr>
        <p:spPr>
          <a:xfrm flipH="1">
            <a:off x="1751688" y="1665004"/>
            <a:ext cx="3930453" cy="577435"/>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b="1" dirty="0">
                <a:latin typeface="+mn-ea"/>
              </a:rPr>
              <a:t>云计算出现之前</a:t>
            </a:r>
          </a:p>
        </p:txBody>
      </p:sp>
      <p:sp>
        <p:nvSpPr>
          <p:cNvPr id="7" name="矩形 6"/>
          <p:cNvSpPr/>
          <p:nvPr/>
        </p:nvSpPr>
        <p:spPr>
          <a:xfrm flipH="1">
            <a:off x="6096000" y="1675622"/>
            <a:ext cx="3930453" cy="577435"/>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b="1">
                <a:latin typeface="+mn-ea"/>
              </a:rPr>
              <a:t>云计算出现之后</a:t>
            </a:r>
          </a:p>
        </p:txBody>
      </p:sp>
      <p:sp>
        <p:nvSpPr>
          <p:cNvPr id="8" name="矩形 7"/>
          <p:cNvSpPr/>
          <p:nvPr/>
        </p:nvSpPr>
        <p:spPr>
          <a:xfrm>
            <a:off x="1885673" y="2664607"/>
            <a:ext cx="3672205" cy="2059305"/>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lnSpc>
                <a:spcPct val="100000"/>
              </a:lnSpc>
            </a:pPr>
            <a:r>
              <a:rPr sz="1600" dirty="0">
                <a:solidFill>
                  <a:schemeClr val="tx1">
                    <a:lumMod val="75000"/>
                    <a:lumOff val="25000"/>
                  </a:schemeClr>
                </a:solidFill>
                <a:latin typeface="仿宋" panose="02010609060101010101" pitchFamily="49" charset="-122"/>
                <a:ea typeface="仿宋" panose="02010609060101010101" pitchFamily="49" charset="-122"/>
              </a:rPr>
              <a:t>在云计算出现之前，数据存储的成本是非常高的</a:t>
            </a:r>
            <a:r>
              <a:rPr lang="zh-CN" sz="1600" dirty="0">
                <a:solidFill>
                  <a:schemeClr val="tx1">
                    <a:lumMod val="75000"/>
                    <a:lumOff val="25000"/>
                  </a:schemeClr>
                </a:solidFill>
                <a:latin typeface="仿宋" panose="02010609060101010101" pitchFamily="49" charset="-122"/>
                <a:ea typeface="仿宋" panose="02010609060101010101" pitchFamily="49" charset="-122"/>
              </a:rPr>
              <a:t>。</a:t>
            </a:r>
          </a:p>
          <a:p>
            <a:pPr fontAlgn="auto">
              <a:lnSpc>
                <a:spcPct val="100000"/>
              </a:lnSpc>
            </a:pPr>
            <a:r>
              <a:rPr lang="zh-CN" sz="1600" dirty="0">
                <a:solidFill>
                  <a:schemeClr val="tx1">
                    <a:lumMod val="75000"/>
                    <a:lumOff val="25000"/>
                  </a:schemeClr>
                </a:solidFill>
                <a:latin typeface="仿宋" panose="02010609060101010101" pitchFamily="49" charset="-122"/>
                <a:ea typeface="仿宋" panose="02010609060101010101" pitchFamily="49" charset="-122"/>
              </a:rPr>
              <a:t>例如，公司要建设网站，需要购置和部署服务器，安排技术人员维护服务器，保证数据存储的安全性和数据传输的畅通性，还会定期清理数据，腾出空间以便存储新的数据，机房整体的人力和管理成本都很高。</a:t>
            </a:r>
          </a:p>
        </p:txBody>
      </p:sp>
      <p:sp>
        <p:nvSpPr>
          <p:cNvPr id="9" name="矩形 8"/>
          <p:cNvSpPr/>
          <p:nvPr/>
        </p:nvSpPr>
        <p:spPr>
          <a:xfrm>
            <a:off x="1752600" y="2434852"/>
            <a:ext cx="3930453" cy="2552700"/>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0" name="矩形 9"/>
          <p:cNvSpPr/>
          <p:nvPr/>
        </p:nvSpPr>
        <p:spPr>
          <a:xfrm>
            <a:off x="6254473" y="2664607"/>
            <a:ext cx="3613785" cy="502920"/>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endParaRPr lang="zh-CN">
              <a:solidFill>
                <a:schemeClr val="tx1">
                  <a:lumMod val="75000"/>
                  <a:lumOff val="25000"/>
                </a:schemeClr>
              </a:solidFill>
            </a:endParaRPr>
          </a:p>
        </p:txBody>
      </p:sp>
      <p:sp>
        <p:nvSpPr>
          <p:cNvPr id="11" name="矩形 10"/>
          <p:cNvSpPr/>
          <p:nvPr/>
        </p:nvSpPr>
        <p:spPr>
          <a:xfrm>
            <a:off x="6096000" y="2434852"/>
            <a:ext cx="3930453" cy="2552700"/>
          </a:xfrm>
          <a:prstGeom prst="rect">
            <a:avLst/>
          </a:prstGeom>
          <a:noFill/>
          <a:ln>
            <a:solidFill>
              <a:srgbClr val="3D89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l"/>
            <a:r>
              <a:rPr lang="zh-CN" sz="1600" dirty="0">
                <a:solidFill>
                  <a:schemeClr val="tx1">
                    <a:lumMod val="75000"/>
                    <a:lumOff val="25000"/>
                  </a:schemeClr>
                </a:solidFill>
                <a:latin typeface="仿宋" panose="02010609060101010101" pitchFamily="49" charset="-122"/>
                <a:ea typeface="仿宋" panose="02010609060101010101" pitchFamily="49" charset="-122"/>
                <a:sym typeface="+mn-ea"/>
              </a:rPr>
              <a:t>云计算出现后，数据存储服务衍生出了新的商业模式，数据中心的出现降低了公司的计算和存储成本。</a:t>
            </a:r>
          </a:p>
          <a:p>
            <a:pPr algn="l"/>
            <a:r>
              <a:rPr lang="zh-CN" sz="1600" dirty="0">
                <a:solidFill>
                  <a:schemeClr val="tx1">
                    <a:lumMod val="75000"/>
                    <a:lumOff val="25000"/>
                  </a:schemeClr>
                </a:solidFill>
                <a:latin typeface="仿宋" panose="02010609060101010101" pitchFamily="49" charset="-122"/>
                <a:ea typeface="仿宋" panose="02010609060101010101" pitchFamily="49" charset="-122"/>
              </a:rPr>
              <a:t>例如，公司现在要建设网站，不需要去购买服务器，不需要去雇用技术人员维护服务器，可以通过租用硬件设备的方式解决问题。</a:t>
            </a:r>
            <a:endParaRPr lang="zh-CN" dirty="0">
              <a:solidFill>
                <a:schemeClr val="tx1">
                  <a:lumMod val="75000"/>
                  <a:lumOff val="25000"/>
                </a:schemeClr>
              </a:solidFill>
              <a:latin typeface="仿宋" panose="02010609060101010101" pitchFamily="49" charset="-122"/>
              <a:ea typeface="仿宋" panose="02010609060101010101" pitchFamily="49" charset="-122"/>
            </a:endParaRPr>
          </a:p>
          <a:p>
            <a:pPr algn="ctr"/>
            <a:endParaRPr lang="zh-CN" altLang="en-US" dirty="0">
              <a:solidFill>
                <a:schemeClr val="tx1">
                  <a:lumMod val="75000"/>
                  <a:lumOff val="25000"/>
                </a:schemeClr>
              </a:solidFill>
            </a:endParaRPr>
          </a:p>
        </p:txBody>
      </p:sp>
      <p:sp>
        <p:nvSpPr>
          <p:cNvPr id="12" name="文本框 1"/>
          <p:cNvSpPr txBox="1"/>
          <p:nvPr/>
        </p:nvSpPr>
        <p:spPr>
          <a:xfrm>
            <a:off x="1714938" y="5179965"/>
            <a:ext cx="8311515" cy="840105"/>
          </a:xfrm>
          <a:prstGeom prst="rect">
            <a:avLst/>
          </a:prstGeom>
          <a:solidFill>
            <a:schemeClr val="accent1">
              <a:lumMod val="20000"/>
              <a:lumOff val="80000"/>
            </a:schemeClr>
          </a:solidFill>
        </p:spPr>
        <p:txBody>
          <a:bodyPr wrap="square"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600" dirty="0">
                <a:latin typeface="仿宋" panose="02010609060101010101" pitchFamily="49" charset="-122"/>
                <a:ea typeface="仿宋" panose="02010609060101010101" pitchFamily="49" charset="-122"/>
              </a:rPr>
              <a:t>存储成本的下降，也改变了大家对数据的看法，更加愿意把1年、2年甚至更久远的历史数据保存下来，有了历史数据的沉淀，才可以通过对比，发现数据之间的关联和价值。正是由于存储成本的下降，才能为大数据搭建最好的基础设施。</a:t>
            </a:r>
          </a:p>
        </p:txBody>
      </p:sp>
    </p:spTree>
  </p:cSld>
  <p:clrMapOvr>
    <a:masterClrMapping/>
  </p:clrMapOvr>
  <mc:AlternateContent xmlns:mc="http://schemas.openxmlformats.org/markup-compatibility/2006" xmlns:p14="http://schemas.microsoft.com/office/powerpoint/2010/main">
    <mc:Choice Requires="p14">
      <p:transition spd="slow" p14:dur="2000" advTm="49802"/>
    </mc:Choice>
    <mc:Fallback xmlns="">
      <p:transition spd="slow" advTm="49802"/>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altLang="zh-CN" dirty="0"/>
              <a:t>1 </a:t>
            </a:r>
            <a:r>
              <a:rPr lang="zh-CN" altLang="en-US" dirty="0"/>
              <a:t>大数据的概念与意义</a:t>
            </a:r>
          </a:p>
        </p:txBody>
      </p:sp>
      <p:sp>
        <p:nvSpPr>
          <p:cNvPr id="5" name="矩形 4"/>
          <p:cNvSpPr/>
          <p:nvPr/>
        </p:nvSpPr>
        <p:spPr>
          <a:xfrm>
            <a:off x="586521" y="996357"/>
            <a:ext cx="3012363" cy="369332"/>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zh-CN" altLang="en-US" b="1" dirty="0"/>
              <a:t>计算：运算速度越来越快</a:t>
            </a:r>
          </a:p>
        </p:txBody>
      </p:sp>
      <p:sp>
        <p:nvSpPr>
          <p:cNvPr id="15" name="文本框 4"/>
          <p:cNvSpPr txBox="1"/>
          <p:nvPr/>
        </p:nvSpPr>
        <p:spPr>
          <a:xfrm>
            <a:off x="1929213" y="2882243"/>
            <a:ext cx="8215814" cy="2633541"/>
          </a:xfrm>
          <a:prstGeom prst="rect">
            <a:avLst/>
          </a:prstGeom>
          <a:noFill/>
        </p:spPr>
        <p:txBody>
          <a:bodyPr wrap="square"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fontAlgn="auto">
              <a:lnSpc>
                <a:spcPct val="150000"/>
              </a:lnSpc>
              <a:buClr>
                <a:schemeClr val="tx1"/>
              </a:buClr>
              <a:buFont typeface="Wingdings" panose="05000000000000000000" pitchFamily="2" charset="2"/>
              <a:buChar char="p"/>
            </a:pPr>
            <a:r>
              <a:rPr lang="zh-CN" altLang="en-US" sz="1600" dirty="0"/>
              <a:t>分布式系统基础架构Hadoop的出现，为大数据带来了新的曙光</a:t>
            </a:r>
            <a:endParaRPr lang="en-US" altLang="zh-CN" sz="1600" dirty="0"/>
          </a:p>
          <a:p>
            <a:pPr marL="285750" indent="-285750" fontAlgn="auto">
              <a:lnSpc>
                <a:spcPct val="150000"/>
              </a:lnSpc>
              <a:buClr>
                <a:schemeClr val="tx1"/>
              </a:buClr>
              <a:buFont typeface="Wingdings" panose="05000000000000000000" pitchFamily="2" charset="2"/>
              <a:buChar char="p"/>
            </a:pPr>
            <a:endParaRPr lang="zh-CN" altLang="en-US" sz="1600" dirty="0"/>
          </a:p>
          <a:p>
            <a:pPr marL="285750" indent="-285750" fontAlgn="auto">
              <a:lnSpc>
                <a:spcPct val="150000"/>
              </a:lnSpc>
              <a:buClr>
                <a:schemeClr val="tx1"/>
              </a:buClr>
              <a:buFont typeface="Wingdings" panose="05000000000000000000" pitchFamily="2" charset="2"/>
              <a:buChar char="p"/>
            </a:pPr>
            <a:r>
              <a:rPr lang="zh-CN" altLang="en-US" sz="1600" dirty="0"/>
              <a:t>HDFS为海量的数据提供了存储</a:t>
            </a:r>
            <a:endParaRPr lang="en-US" altLang="zh-CN" sz="1600" dirty="0"/>
          </a:p>
          <a:p>
            <a:pPr marL="285750" indent="-285750" fontAlgn="auto">
              <a:lnSpc>
                <a:spcPct val="150000"/>
              </a:lnSpc>
              <a:buClr>
                <a:schemeClr val="tx1"/>
              </a:buClr>
              <a:buFont typeface="Wingdings" panose="05000000000000000000" pitchFamily="2" charset="2"/>
              <a:buChar char="p"/>
            </a:pPr>
            <a:endParaRPr lang="zh-CN" altLang="en-US" sz="1600" dirty="0"/>
          </a:p>
          <a:p>
            <a:pPr marL="285750" indent="-285750" fontAlgn="auto">
              <a:lnSpc>
                <a:spcPct val="150000"/>
              </a:lnSpc>
              <a:buClr>
                <a:schemeClr val="tx1"/>
              </a:buClr>
              <a:buFont typeface="Wingdings" panose="05000000000000000000" pitchFamily="2" charset="2"/>
              <a:buChar char="p"/>
            </a:pPr>
            <a:r>
              <a:rPr lang="zh-CN" altLang="en-US" sz="1600" dirty="0"/>
              <a:t>MapReduce则为海量的数据提供了并行计算，从而大大提高了计算效率</a:t>
            </a:r>
            <a:endParaRPr lang="en-US" altLang="zh-CN" sz="1600" dirty="0"/>
          </a:p>
          <a:p>
            <a:pPr marL="285750" indent="-285750" fontAlgn="auto">
              <a:lnSpc>
                <a:spcPct val="150000"/>
              </a:lnSpc>
              <a:buClr>
                <a:schemeClr val="tx1"/>
              </a:buClr>
              <a:buFont typeface="Wingdings" panose="05000000000000000000" pitchFamily="2" charset="2"/>
              <a:buChar char="p"/>
            </a:pPr>
            <a:endParaRPr lang="zh-CN" altLang="en-US" sz="1600" dirty="0"/>
          </a:p>
          <a:p>
            <a:pPr marL="285750" indent="-285750" fontAlgn="auto">
              <a:lnSpc>
                <a:spcPct val="150000"/>
              </a:lnSpc>
              <a:buClr>
                <a:schemeClr val="tx1"/>
              </a:buClr>
              <a:buFont typeface="Wingdings" panose="05000000000000000000" pitchFamily="2" charset="2"/>
              <a:buChar char="p"/>
            </a:pPr>
            <a:r>
              <a:rPr lang="zh-CN" altLang="en-US" sz="1600" dirty="0"/>
              <a:t>Spark、Storm、Impala等各种各样的技术进入人们的视野</a:t>
            </a:r>
          </a:p>
        </p:txBody>
      </p:sp>
      <p:sp>
        <p:nvSpPr>
          <p:cNvPr id="16" name="文本框 5"/>
          <p:cNvSpPr txBox="1"/>
          <p:nvPr/>
        </p:nvSpPr>
        <p:spPr>
          <a:xfrm>
            <a:off x="1280160" y="1739797"/>
            <a:ext cx="8864867" cy="786882"/>
          </a:xfrm>
          <a:prstGeom prst="rect">
            <a:avLst/>
          </a:prstGeom>
          <a:noFill/>
        </p:spPr>
        <p:txBody>
          <a:bodyPr wrap="square"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fontAlgn="auto">
              <a:lnSpc>
                <a:spcPct val="150000"/>
              </a:lnSpc>
              <a:buFont typeface="Wingdings" panose="05000000000000000000" pitchFamily="2" charset="2"/>
              <a:buChar char="n"/>
            </a:pPr>
            <a:r>
              <a:rPr lang="zh-CN" altLang="en-US" sz="1600" dirty="0">
                <a:sym typeface="+mn-ea"/>
              </a:rPr>
              <a:t>海量数据从原始数据源到产生价值，期间会经过存储、清洗、挖掘、分析等多个环节，如果计算速度不够快，很多事情是无法实现的。在大数据的发展过程中，计算速度是非常关键的因素</a:t>
            </a:r>
            <a:endParaRPr lang="zh-CN" altLang="en-US" sz="1600" dirty="0"/>
          </a:p>
        </p:txBody>
      </p:sp>
    </p:spTree>
  </p:cSld>
  <p:clrMapOvr>
    <a:masterClrMapping/>
  </p:clrMapOvr>
  <mc:AlternateContent xmlns:mc="http://schemas.openxmlformats.org/markup-compatibility/2006" xmlns:p14="http://schemas.microsoft.com/office/powerpoint/2010/main">
    <mc:Choice Requires="p14">
      <p:transition spd="slow" p14:dur="2000" advTm="49802"/>
    </mc:Choice>
    <mc:Fallback xmlns="">
      <p:transition spd="slow" advTm="49802"/>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2880798" y="5421026"/>
            <a:ext cx="7105396" cy="757670"/>
          </a:xfrm>
          <a:prstGeom prst="rect">
            <a:avLst/>
          </a:prstGeom>
          <a:solidFill>
            <a:schemeClr val="accent5">
              <a:lumMod val="20000"/>
              <a:lumOff val="8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2400">
              <a:latin typeface="Impact" panose="020B0806030902050204" pitchFamily="34" charset="0"/>
            </a:endParaRPr>
          </a:p>
        </p:txBody>
      </p:sp>
      <p:sp>
        <p:nvSpPr>
          <p:cNvPr id="19" name="矩形 18"/>
          <p:cNvSpPr/>
          <p:nvPr/>
        </p:nvSpPr>
        <p:spPr>
          <a:xfrm>
            <a:off x="2880798" y="4531161"/>
            <a:ext cx="7105396" cy="757670"/>
          </a:xfrm>
          <a:prstGeom prst="rect">
            <a:avLst/>
          </a:prstGeom>
          <a:solidFill>
            <a:schemeClr val="accent2"/>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2400">
              <a:latin typeface="Impact" panose="020B0806030902050204" pitchFamily="34" charset="0"/>
            </a:endParaRPr>
          </a:p>
        </p:txBody>
      </p:sp>
      <p:sp>
        <p:nvSpPr>
          <p:cNvPr id="12" name="矩形 11"/>
          <p:cNvSpPr/>
          <p:nvPr/>
        </p:nvSpPr>
        <p:spPr>
          <a:xfrm>
            <a:off x="2880798" y="3688746"/>
            <a:ext cx="7105396" cy="757670"/>
          </a:xfrm>
          <a:prstGeom prst="rect">
            <a:avLst/>
          </a:prstGeom>
          <a:solidFill>
            <a:schemeClr val="accent1">
              <a:lumMod val="40000"/>
              <a:lumOff val="6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2400" dirty="0">
              <a:latin typeface="Impact" panose="020B0806030902050204" pitchFamily="34" charset="0"/>
            </a:endParaRPr>
          </a:p>
        </p:txBody>
      </p:sp>
      <p:sp>
        <p:nvSpPr>
          <p:cNvPr id="2" name="Text Placeholder 1"/>
          <p:cNvSpPr>
            <a:spLocks noGrp="1"/>
          </p:cNvSpPr>
          <p:nvPr>
            <p:ph type="body" sz="quarter" idx="12"/>
          </p:nvPr>
        </p:nvSpPr>
        <p:spPr/>
        <p:txBody>
          <a:bodyPr/>
          <a:lstStyle/>
          <a:p>
            <a:r>
              <a:rPr lang="en-US" altLang="zh-CN" dirty="0"/>
              <a:t>1 </a:t>
            </a:r>
            <a:r>
              <a:rPr lang="zh-CN" altLang="en-US" dirty="0"/>
              <a:t>大数据的概念与意义</a:t>
            </a:r>
          </a:p>
        </p:txBody>
      </p:sp>
      <p:sp>
        <p:nvSpPr>
          <p:cNvPr id="5" name="矩形 4"/>
          <p:cNvSpPr/>
          <p:nvPr/>
        </p:nvSpPr>
        <p:spPr>
          <a:xfrm>
            <a:off x="586521" y="996357"/>
            <a:ext cx="3704860" cy="369332"/>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zh-CN" altLang="en-US" b="1" dirty="0"/>
              <a:t>智能：机器拥有理解数据的能力</a:t>
            </a:r>
          </a:p>
        </p:txBody>
      </p:sp>
      <p:sp>
        <p:nvSpPr>
          <p:cNvPr id="6" name="文本框 2"/>
          <p:cNvSpPr txBox="1"/>
          <p:nvPr/>
        </p:nvSpPr>
        <p:spPr>
          <a:xfrm>
            <a:off x="1309037" y="1606957"/>
            <a:ext cx="8677157" cy="786882"/>
          </a:xfrm>
          <a:prstGeom prst="rect">
            <a:avLst/>
          </a:prstGeom>
          <a:noFill/>
        </p:spPr>
        <p:txBody>
          <a:bodyPr wrap="square"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fontAlgn="auto">
              <a:lnSpc>
                <a:spcPct val="150000"/>
              </a:lnSpc>
              <a:buFont typeface="Wingdings" panose="05000000000000000000" pitchFamily="2" charset="2"/>
              <a:buChar char="n"/>
            </a:pPr>
            <a:r>
              <a:rPr lang="zh-CN" altLang="en-US" sz="1600" dirty="0"/>
              <a:t>大数据带来的最大价值就是“智慧”，</a:t>
            </a:r>
            <a:r>
              <a:rPr lang="zh-CN" altLang="en-US" sz="1600" dirty="0">
                <a:sym typeface="+mn-ea"/>
              </a:rPr>
              <a:t>大数据让机器变得有智慧，同时人工智能进一步提升了处理和理解数据的能力</a:t>
            </a:r>
            <a:endParaRPr lang="en-US" altLang="zh-CN" sz="1600" dirty="0">
              <a:sym typeface="+mn-ea"/>
            </a:endParaRPr>
          </a:p>
        </p:txBody>
      </p:sp>
      <p:sp>
        <p:nvSpPr>
          <p:cNvPr id="8" name="矩形 7"/>
          <p:cNvSpPr/>
          <p:nvPr/>
        </p:nvSpPr>
        <p:spPr>
          <a:xfrm>
            <a:off x="2880163" y="3849799"/>
            <a:ext cx="7105396" cy="400238"/>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700"/>
              </a:lnSpc>
            </a:pPr>
            <a:r>
              <a:rPr lang="zh-CN" altLang="en-US" sz="1600" dirty="0">
                <a:sym typeface="+mn-ea"/>
              </a:rPr>
              <a:t>阿里云小Ai成功预测出《我是歌手》的总决赛歌王</a:t>
            </a:r>
            <a:endParaRPr lang="zh-CN" altLang="en-US" sz="1600" dirty="0">
              <a:solidFill>
                <a:schemeClr val="tx1">
                  <a:lumMod val="75000"/>
                  <a:lumOff val="25000"/>
                </a:schemeClr>
              </a:solidFill>
              <a:sym typeface="+mn-ea"/>
            </a:endParaRPr>
          </a:p>
        </p:txBody>
      </p:sp>
      <p:sp>
        <p:nvSpPr>
          <p:cNvPr id="9" name="矩形 8"/>
          <p:cNvSpPr/>
          <p:nvPr/>
        </p:nvSpPr>
        <p:spPr>
          <a:xfrm>
            <a:off x="1908602" y="2798881"/>
            <a:ext cx="806524" cy="757670"/>
          </a:xfrm>
          <a:prstGeom prst="rect">
            <a:avLst/>
          </a:prstGeom>
          <a:solidFill>
            <a:schemeClr val="tx2">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2400" dirty="0">
                <a:latin typeface="Impact" panose="020B0806030902050204" pitchFamily="34" charset="0"/>
              </a:rPr>
              <a:t>1</a:t>
            </a:r>
            <a:endParaRPr lang="zh-CN" altLang="en-US" sz="2400" dirty="0">
              <a:latin typeface="Impact" panose="020B0806030902050204" pitchFamily="34" charset="0"/>
            </a:endParaRPr>
          </a:p>
        </p:txBody>
      </p:sp>
      <p:sp>
        <p:nvSpPr>
          <p:cNvPr id="10" name="矩形 9"/>
          <p:cNvSpPr/>
          <p:nvPr/>
        </p:nvSpPr>
        <p:spPr>
          <a:xfrm>
            <a:off x="1908602" y="3688747"/>
            <a:ext cx="806524" cy="75767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2400" dirty="0">
                <a:latin typeface="Impact" panose="020B0806030902050204" pitchFamily="34" charset="0"/>
              </a:rPr>
              <a:t>2</a:t>
            </a:r>
            <a:endParaRPr lang="zh-CN" altLang="en-US" sz="2400">
              <a:latin typeface="Impact" panose="020B0806030902050204" pitchFamily="34" charset="0"/>
            </a:endParaRPr>
          </a:p>
        </p:txBody>
      </p:sp>
      <p:sp>
        <p:nvSpPr>
          <p:cNvPr id="11" name="矩形 10"/>
          <p:cNvSpPr/>
          <p:nvPr/>
        </p:nvSpPr>
        <p:spPr>
          <a:xfrm>
            <a:off x="2880798" y="2798881"/>
            <a:ext cx="7105396" cy="757670"/>
          </a:xfrm>
          <a:prstGeom prst="rect">
            <a:avLst/>
          </a:prstGeom>
          <a:solidFill>
            <a:schemeClr val="accent1">
              <a:lumMod val="20000"/>
              <a:lumOff val="8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2400">
              <a:latin typeface="Impact" panose="020B0806030902050204" pitchFamily="34" charset="0"/>
            </a:endParaRPr>
          </a:p>
        </p:txBody>
      </p:sp>
      <p:sp>
        <p:nvSpPr>
          <p:cNvPr id="13" name="矩形 12"/>
          <p:cNvSpPr/>
          <p:nvPr/>
        </p:nvSpPr>
        <p:spPr>
          <a:xfrm>
            <a:off x="2880797" y="4693294"/>
            <a:ext cx="7105397" cy="400238"/>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700"/>
              </a:lnSpc>
            </a:pPr>
            <a:r>
              <a:rPr lang="zh-CN" altLang="en-US" sz="1600" dirty="0">
                <a:sym typeface="+mn-ea"/>
              </a:rPr>
              <a:t>iPhone上智能化语音机器人Siri</a:t>
            </a:r>
            <a:endParaRPr lang="zh-CN" altLang="en-US" sz="1600" dirty="0">
              <a:solidFill>
                <a:schemeClr val="tx1">
                  <a:lumMod val="75000"/>
                  <a:lumOff val="25000"/>
                </a:schemeClr>
              </a:solidFill>
              <a:sym typeface="+mn-ea"/>
            </a:endParaRPr>
          </a:p>
        </p:txBody>
      </p:sp>
      <p:sp>
        <p:nvSpPr>
          <p:cNvPr id="14" name="矩形 13"/>
          <p:cNvSpPr/>
          <p:nvPr/>
        </p:nvSpPr>
        <p:spPr>
          <a:xfrm>
            <a:off x="2880163" y="5582079"/>
            <a:ext cx="7105396" cy="400238"/>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700"/>
              </a:lnSpc>
            </a:pPr>
            <a:r>
              <a:rPr lang="zh-CN" altLang="en-US" sz="1600" dirty="0">
                <a:sym typeface="+mn-ea"/>
              </a:rPr>
              <a:t>微信上与大家聊天的微软小冰</a:t>
            </a:r>
            <a:endParaRPr lang="zh-CN" altLang="en-US" sz="1600" dirty="0">
              <a:solidFill>
                <a:schemeClr val="tx1">
                  <a:lumMod val="75000"/>
                  <a:lumOff val="25000"/>
                </a:schemeClr>
              </a:solidFill>
              <a:sym typeface="+mn-ea"/>
            </a:endParaRPr>
          </a:p>
        </p:txBody>
      </p:sp>
      <p:sp>
        <p:nvSpPr>
          <p:cNvPr id="17" name="矩形 16"/>
          <p:cNvSpPr/>
          <p:nvPr/>
        </p:nvSpPr>
        <p:spPr>
          <a:xfrm>
            <a:off x="1908602" y="4531161"/>
            <a:ext cx="806524" cy="75767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400" dirty="0">
                <a:latin typeface="Impact" panose="020B0806030902050204" pitchFamily="34" charset="0"/>
              </a:rPr>
              <a:t>3</a:t>
            </a:r>
          </a:p>
        </p:txBody>
      </p:sp>
      <p:sp>
        <p:nvSpPr>
          <p:cNvPr id="18" name="矩形 17"/>
          <p:cNvSpPr/>
          <p:nvPr/>
        </p:nvSpPr>
        <p:spPr>
          <a:xfrm>
            <a:off x="1908602" y="5421027"/>
            <a:ext cx="806524" cy="75767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400" dirty="0">
                <a:latin typeface="Impact" panose="020B0806030902050204" pitchFamily="34" charset="0"/>
              </a:rPr>
              <a:t>4</a:t>
            </a:r>
          </a:p>
        </p:txBody>
      </p:sp>
      <p:sp>
        <p:nvSpPr>
          <p:cNvPr id="7" name="矩形 6"/>
          <p:cNvSpPr/>
          <p:nvPr/>
        </p:nvSpPr>
        <p:spPr>
          <a:xfrm>
            <a:off x="2880797" y="2961014"/>
            <a:ext cx="7105397" cy="400238"/>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700"/>
              </a:lnSpc>
            </a:pPr>
            <a:r>
              <a:rPr lang="zh-CN" altLang="en-US" sz="1600" dirty="0">
                <a:sym typeface="+mn-ea"/>
              </a:rPr>
              <a:t>谷歌AlphaGo大胜世界围棋冠军李世石</a:t>
            </a:r>
            <a:endParaRPr lang="zh-CN" altLang="en-US" sz="1600" dirty="0">
              <a:solidFill>
                <a:schemeClr val="tx1">
                  <a:lumMod val="75000"/>
                  <a:lumOff val="25000"/>
                </a:schemeClr>
              </a:solidFill>
              <a:sym typeface="+mn-ea"/>
            </a:endParaRPr>
          </a:p>
        </p:txBody>
      </p:sp>
    </p:spTree>
  </p:cSld>
  <p:clrMapOvr>
    <a:masterClrMapping/>
  </p:clrMapOvr>
  <mc:AlternateContent xmlns:mc="http://schemas.openxmlformats.org/markup-compatibility/2006" xmlns:p14="http://schemas.microsoft.com/office/powerpoint/2010/main">
    <mc:Choice Requires="p14">
      <p:transition spd="slow" p14:dur="2000" advTm="49802"/>
    </mc:Choice>
    <mc:Fallback xmlns="">
      <p:transition spd="slow" advTm="49802"/>
    </mc:Fallback>
  </mc:AlternateContent>
</p:sld>
</file>

<file path=ppt/theme/theme1.xml><?xml version="1.0" encoding="utf-8"?>
<a:theme xmlns:a="http://schemas.openxmlformats.org/drawingml/2006/main" name="模板页面">
  <a:themeElements>
    <a:clrScheme name="自定义 95">
      <a:dk1>
        <a:srgbClr val="000000"/>
      </a:dk1>
      <a:lt1>
        <a:srgbClr val="FFFFFF"/>
      </a:lt1>
      <a:dk2>
        <a:srgbClr val="000000"/>
      </a:dk2>
      <a:lt2>
        <a:srgbClr val="FFFDFD"/>
      </a:lt2>
      <a:accent1>
        <a:srgbClr val="F0CEA3"/>
      </a:accent1>
      <a:accent2>
        <a:srgbClr val="C1D9DF"/>
      </a:accent2>
      <a:accent3>
        <a:srgbClr val="D870BB"/>
      </a:accent3>
      <a:accent4>
        <a:srgbClr val="61C09E"/>
      </a:accent4>
      <a:accent5>
        <a:srgbClr val="EFD836"/>
      </a:accent5>
      <a:accent6>
        <a:srgbClr val="73D2E8"/>
      </a:accent6>
      <a:hlink>
        <a:srgbClr val="0563C1"/>
      </a:hlink>
      <a:folHlink>
        <a:srgbClr val="954F72"/>
      </a:folHlink>
    </a:clrScheme>
    <a:fontScheme name="自定义 49">
      <a:majorFont>
        <a:latin typeface="Century Gothic"/>
        <a:ea typeface="微软雅黑"/>
        <a:cs typeface=""/>
      </a:majorFont>
      <a:minorFont>
        <a:latin typeface="Century Gothic"/>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lnSpc>
            <a:spcPct val="130000"/>
          </a:lnSpc>
          <a:defRPr sz="1200" dirty="0">
            <a:latin typeface="微软雅黑" panose="020B0503020204020204" pitchFamily="34" charset="-122"/>
            <a:ea typeface="微软雅黑" panose="020B0503020204020204" pitchFamily="34" charset="-122"/>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nSpc>
            <a:spcPct val="130000"/>
          </a:lnSpc>
          <a:spcBef>
            <a:spcPts val="600"/>
          </a:spcBef>
          <a:defRPr sz="1200" kern="0" dirty="0">
            <a:latin typeface="微软雅黑" panose="020B0503020204020204" pitchFamily="34" charset="-122"/>
            <a:ea typeface="微软雅黑" panose="020B0503020204020204" pitchFamily="34" charset="-122"/>
            <a:cs typeface="+mn-ea"/>
            <a:sym typeface="+mn-lt"/>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3114</TotalTime>
  <Words>5351</Words>
  <Application>Microsoft Office PowerPoint</Application>
  <PresentationFormat>宽屏</PresentationFormat>
  <Paragraphs>672</Paragraphs>
  <Slides>44</Slides>
  <Notes>30</Notes>
  <HiddenSlides>0</HiddenSlides>
  <MMClips>0</MMClips>
  <ScaleCrop>false</ScaleCrop>
  <HeadingPairs>
    <vt:vector size="6" baseType="variant">
      <vt:variant>
        <vt:lpstr>已用的字体</vt:lpstr>
      </vt:variant>
      <vt:variant>
        <vt:i4>10</vt:i4>
      </vt:variant>
      <vt:variant>
        <vt:lpstr>主题</vt:lpstr>
      </vt:variant>
      <vt:variant>
        <vt:i4>2</vt:i4>
      </vt:variant>
      <vt:variant>
        <vt:lpstr>幻灯片标题</vt:lpstr>
      </vt:variant>
      <vt:variant>
        <vt:i4>44</vt:i4>
      </vt:variant>
    </vt:vector>
  </HeadingPairs>
  <TitlesOfParts>
    <vt:vector size="56" baseType="lpstr">
      <vt:lpstr>等线 Light</vt:lpstr>
      <vt:lpstr>仿宋</vt:lpstr>
      <vt:lpstr>宋体</vt:lpstr>
      <vt:lpstr>微软雅黑</vt:lpstr>
      <vt:lpstr>Arial</vt:lpstr>
      <vt:lpstr>Calibri</vt:lpstr>
      <vt:lpstr>Century Gothic</vt:lpstr>
      <vt:lpstr>Impact</vt:lpstr>
      <vt:lpstr>Times New Roman</vt:lpstr>
      <vt:lpstr>Wingdings</vt:lpstr>
      <vt:lpstr>模板页面</vt:lpstr>
      <vt:lpstr>Custom Design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OfficePLUS</dc:creator>
  <cp:lastModifiedBy>Wanghui Huang</cp:lastModifiedBy>
  <cp:revision>718</cp:revision>
  <dcterms:created xsi:type="dcterms:W3CDTF">2015-08-18T02:51:00Z</dcterms:created>
  <dcterms:modified xsi:type="dcterms:W3CDTF">2020-05-07T11:22:07Z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v-yunxl@microsoft.com</vt:lpwstr>
  </property>
  <property fmtid="{D5CDD505-2E9C-101B-9397-08002B2CF9AE}" pid="5" name="MSIP_Label_f42aa342-8706-4288-bd11-ebb85995028c_SetDate">
    <vt:lpwstr>2017-12-21T08:37:51.7033375Z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y fmtid="{D5CDD505-2E9C-101B-9397-08002B2CF9AE}" pid="10" name="KSOProductBuildVer">
    <vt:lpwstr>2052-11.1.0.9662</vt:lpwstr>
  </property>
</Properties>
</file>